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C0632B-B3E9-4FFD-B4D1-5F784739EC8D}" type="datetimeFigureOut">
              <a:rPr lang="en-US" smtClean="0"/>
              <a:t>2/22/2015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4785D4-CE59-4E60-B6F4-18AFB09B27D0}" type="slidenum">
              <a:rPr lang="en-US" smtClean="0"/>
              <a:t>‹#›</a:t>
            </a:fld>
            <a:endParaRPr lang="en-US"/>
          </a:p>
        </p:txBody>
      </p:sp>
    </p:spTree>
    <p:extLst>
      <p:ext uri="{BB962C8B-B14F-4D97-AF65-F5344CB8AC3E}">
        <p14:creationId xmlns:p14="http://schemas.microsoft.com/office/powerpoint/2010/main" val="134341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685503" y="4343322"/>
            <a:ext cx="5486962" cy="4114872"/>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685503" y="4343322"/>
            <a:ext cx="5486962" cy="4114872"/>
          </a:xfrm>
          <a:prstGeom prst="rect">
            <a:avLst/>
          </a:pr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685503" y="4343322"/>
            <a:ext cx="5486962" cy="4114872"/>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685503" y="4343322"/>
            <a:ext cx="5486962" cy="4114872"/>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685503" y="4343322"/>
            <a:ext cx="5486962" cy="4114872"/>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685503" y="4343322"/>
            <a:ext cx="5486962" cy="4114872"/>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685503" y="4343322"/>
            <a:ext cx="5486962" cy="4114872"/>
          </a:xfrm>
          <a:prstGeom prst="rect">
            <a:avLst/>
          </a:pr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685503" y="4343322"/>
            <a:ext cx="5486962" cy="4114872"/>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685503" y="4343322"/>
            <a:ext cx="5486962" cy="4114872"/>
          </a:xfrm>
          <a:prstGeom prst="rect">
            <a:avLst/>
          </a:pr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685503" y="4343322"/>
            <a:ext cx="5486962" cy="4114872"/>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8" name="Shape 2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1" name="Shape 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1" name="Shape 2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7" name="Shape 28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93" name="Shape 29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685503" y="4343322"/>
            <a:ext cx="5485983" cy="4114256"/>
          </a:xfrm>
          <a:prstGeom prst="rect">
            <a:avLst/>
          </a:pr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ustomShape 1"/>
          <p:cNvSpPr/>
          <p:nvPr/>
        </p:nvSpPr>
        <p:spPr>
          <a:xfrm>
            <a:off x="685503" y="4343322"/>
            <a:ext cx="5485983" cy="4114256"/>
          </a:xfrm>
          <a:prstGeom prst="rect">
            <a:avLst/>
          </a:pr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685503" y="4343322"/>
            <a:ext cx="5485983" cy="4114256"/>
          </a:xfrm>
          <a:prstGeom prst="rect">
            <a:avLst/>
          </a:pr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685503" y="4343322"/>
            <a:ext cx="5485983" cy="4114256"/>
          </a:xfrm>
          <a:prstGeom prst="rect">
            <a:avLst/>
          </a:pr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685503" y="4343322"/>
            <a:ext cx="5485983" cy="4114256"/>
          </a:xfrm>
          <a:prstGeom prst="rect">
            <a:avLst/>
          </a:pr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ustomShape 1"/>
          <p:cNvSpPr/>
          <p:nvPr/>
        </p:nvSpPr>
        <p:spPr>
          <a:xfrm>
            <a:off x="685503" y="4343322"/>
            <a:ext cx="5485983" cy="4114256"/>
          </a:xfrm>
          <a:prstGeom prst="rect">
            <a:avLst/>
          </a:pr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685503" y="4343322"/>
            <a:ext cx="5485983" cy="4114256"/>
          </a:xfrm>
          <a:prstGeom prst="rect">
            <a:avLst/>
          </a:pr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685503" y="4343322"/>
            <a:ext cx="5485983" cy="4114256"/>
          </a:xfrm>
          <a:prstGeom prst="rect">
            <a:avLst/>
          </a:pr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685503" y="4343322"/>
            <a:ext cx="5485983" cy="4114256"/>
          </a:xfrm>
          <a:prstGeom prst="rect">
            <a:avLst/>
          </a:pr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685503" y="4343322"/>
            <a:ext cx="5485983" cy="4114256"/>
          </a:xfrm>
          <a:prstGeom prst="rect">
            <a:avLst/>
          </a:pr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685503" y="4343322"/>
            <a:ext cx="5485983" cy="4114256"/>
          </a:xfrm>
          <a:prstGeom prst="rect">
            <a:avLst/>
          </a:pr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685503" y="4343322"/>
            <a:ext cx="5485983" cy="4114256"/>
          </a:xfrm>
          <a:prstGeom prst="rect">
            <a:avLst/>
          </a:pr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685503" y="4343322"/>
            <a:ext cx="5485983" cy="4114256"/>
          </a:xfrm>
          <a:prstGeom prst="rect">
            <a:avLst/>
          </a:pr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685503" y="4343322"/>
            <a:ext cx="5485983" cy="4114256"/>
          </a:xfrm>
          <a:prstGeom prst="rect">
            <a:avLst/>
          </a:pr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1"/>
          <p:cNvSpPr/>
          <p:nvPr/>
        </p:nvSpPr>
        <p:spPr>
          <a:xfrm>
            <a:off x="685503" y="4343322"/>
            <a:ext cx="5485983" cy="4114256"/>
          </a:xfrm>
          <a:prstGeom prst="rect">
            <a:avLst/>
          </a:pr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a:t>Cyberoam stuff</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B6BBB3-B9FF-4FCA-8431-9465918E4BAC}" type="datetimeFigureOut">
              <a:rPr lang="en-US" smtClean="0"/>
              <a:t>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3604308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B6BBB3-B9FF-4FCA-8431-9465918E4BAC}" type="datetimeFigureOut">
              <a:rPr lang="en-US" smtClean="0"/>
              <a:t>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73420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B6BBB3-B9FF-4FCA-8431-9465918E4BAC}" type="datetimeFigureOut">
              <a:rPr lang="en-US" smtClean="0"/>
              <a:t>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2177232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B6BBB3-B9FF-4FCA-8431-9465918E4BAC}" type="datetimeFigureOut">
              <a:rPr lang="en-US" smtClean="0"/>
              <a:t>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72929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B6BBB3-B9FF-4FCA-8431-9465918E4BAC}" type="datetimeFigureOut">
              <a:rPr lang="en-US" smtClean="0"/>
              <a:t>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350158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B6BBB3-B9FF-4FCA-8431-9465918E4BAC}" type="datetimeFigureOut">
              <a:rPr lang="en-US" smtClean="0"/>
              <a:t>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3575612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B6BBB3-B9FF-4FCA-8431-9465918E4BAC}" type="datetimeFigureOut">
              <a:rPr lang="en-US" smtClean="0"/>
              <a:t>2/22/2015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3033799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B6BBB3-B9FF-4FCA-8431-9465918E4BAC}" type="datetimeFigureOut">
              <a:rPr lang="en-US" smtClean="0"/>
              <a:t>2/22/2015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1367627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6BBB3-B9FF-4FCA-8431-9465918E4BAC}" type="datetimeFigureOut">
              <a:rPr lang="en-US" smtClean="0"/>
              <a:t>2/22/2015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2799723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B6BBB3-B9FF-4FCA-8431-9465918E4BAC}" type="datetimeFigureOut">
              <a:rPr lang="en-US" smtClean="0"/>
              <a:t>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390285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B6BBB3-B9FF-4FCA-8431-9465918E4BAC}" type="datetimeFigureOut">
              <a:rPr lang="en-US" smtClean="0"/>
              <a:t>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0B8E3-8009-4F4E-8E74-8472F9B9E717}" type="slidenum">
              <a:rPr lang="en-US" smtClean="0"/>
              <a:t>‹#›</a:t>
            </a:fld>
            <a:endParaRPr lang="en-US"/>
          </a:p>
        </p:txBody>
      </p:sp>
    </p:spTree>
    <p:extLst>
      <p:ext uri="{BB962C8B-B14F-4D97-AF65-F5344CB8AC3E}">
        <p14:creationId xmlns:p14="http://schemas.microsoft.com/office/powerpoint/2010/main" val="184010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6BBB3-B9FF-4FCA-8431-9465918E4BAC}" type="datetimeFigureOut">
              <a:rPr lang="en-US" smtClean="0"/>
              <a:t>2/22/2015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0B8E3-8009-4F4E-8E74-8472F9B9E717}" type="slidenum">
              <a:rPr lang="en-US" smtClean="0"/>
              <a:t>‹#›</a:t>
            </a:fld>
            <a:endParaRPr lang="en-US"/>
          </a:p>
        </p:txBody>
      </p:sp>
    </p:spTree>
    <p:extLst>
      <p:ext uri="{BB962C8B-B14F-4D97-AF65-F5344CB8AC3E}">
        <p14:creationId xmlns:p14="http://schemas.microsoft.com/office/powerpoint/2010/main" val="578754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goo.gl/tfpO2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mailto:johndoe@example.com"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Thank You for turning up.</a:t>
            </a:r>
            <a:br>
              <a:rPr lang="en-US" dirty="0" smtClean="0"/>
            </a:br>
            <a:r>
              <a:rPr lang="en-US" dirty="0" smtClean="0"/>
              <a:t>We would like to have your feedback so that we can make the future sessions better.</a:t>
            </a:r>
            <a:br>
              <a:rPr lang="en-US" dirty="0" smtClean="0"/>
            </a:br>
            <a:r>
              <a:rPr lang="en-US" dirty="0" smtClean="0">
                <a:hlinkClick r:id="rId2"/>
              </a:rPr>
              <a:t>http://goo.gl/tfpO28</a:t>
            </a:r>
            <a:endParaRPr lang="en-US" dirty="0"/>
          </a:p>
        </p:txBody>
      </p:sp>
    </p:spTree>
    <p:extLst>
      <p:ext uri="{BB962C8B-B14F-4D97-AF65-F5344CB8AC3E}">
        <p14:creationId xmlns:p14="http://schemas.microsoft.com/office/powerpoint/2010/main" val="20587517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2471738" y="551175"/>
            <a:ext cx="4200525" cy="1905000"/>
          </a:xfrm>
          <a:prstGeom prst="rect">
            <a:avLst/>
          </a:prstGeom>
          <a:noFill/>
          <a:ln>
            <a:noFill/>
          </a:ln>
        </p:spPr>
      </p:pic>
      <p:sp>
        <p:nvSpPr>
          <p:cNvPr id="133" name="Shape 133"/>
          <p:cNvSpPr txBox="1"/>
          <p:nvPr/>
        </p:nvSpPr>
        <p:spPr>
          <a:xfrm>
            <a:off x="641644" y="2456176"/>
            <a:ext cx="5495399" cy="3904799"/>
          </a:xfrm>
          <a:prstGeom prst="rect">
            <a:avLst/>
          </a:prstGeom>
          <a:noFill/>
          <a:ln>
            <a:noFill/>
          </a:ln>
        </p:spPr>
        <p:txBody>
          <a:bodyPr lIns="91425" tIns="91425" rIns="91425" bIns="91425" anchor="t" anchorCtr="0">
            <a:noAutofit/>
          </a:bodyPr>
          <a:lstStyle/>
          <a:p>
            <a:pPr marL="457200" lvl="0" indent="-342900" rtl="0">
              <a:lnSpc>
                <a:spcPct val="115000"/>
              </a:lnSpc>
              <a:spcBef>
                <a:spcPts val="400"/>
              </a:spcBef>
              <a:buClr>
                <a:schemeClr val="dk1"/>
              </a:buClr>
              <a:buSzPct val="100000"/>
              <a:buFont typeface="Arial"/>
              <a:buChar char="●"/>
            </a:pPr>
            <a:r>
              <a:rPr lang="en-US" sz="1800">
                <a:solidFill>
                  <a:schemeClr val="dk1"/>
                </a:solidFill>
                <a:latin typeface="Calibri"/>
                <a:ea typeface="Calibri"/>
                <a:cs typeface="Calibri"/>
                <a:sym typeface="Calibri"/>
              </a:rPr>
              <a:t>Design principles</a:t>
            </a:r>
          </a:p>
          <a:p>
            <a:pPr marL="914400" lvl="1" indent="-342900" rtl="0">
              <a:lnSpc>
                <a:spcPct val="115000"/>
              </a:lnSpc>
              <a:spcBef>
                <a:spcPts val="400"/>
              </a:spcBef>
              <a:buClr>
                <a:srgbClr val="404040"/>
              </a:buClr>
              <a:buSzPct val="100000"/>
              <a:buFont typeface="Calibri"/>
              <a:buChar char="○"/>
            </a:pPr>
            <a:r>
              <a:rPr lang="en-US" sz="1800">
                <a:solidFill>
                  <a:srgbClr val="404040"/>
                </a:solidFill>
                <a:latin typeface="Calibri"/>
                <a:ea typeface="Calibri"/>
                <a:cs typeface="Calibri"/>
                <a:sym typeface="Calibri"/>
              </a:rPr>
              <a:t>Speed</a:t>
            </a:r>
          </a:p>
          <a:p>
            <a:pPr marL="914400" lvl="1" indent="-342900" rtl="0">
              <a:lnSpc>
                <a:spcPct val="115000"/>
              </a:lnSpc>
              <a:spcBef>
                <a:spcPts val="400"/>
              </a:spcBef>
              <a:buClr>
                <a:srgbClr val="404040"/>
              </a:buClr>
              <a:buSzPct val="100000"/>
              <a:buFont typeface="Calibri"/>
              <a:buChar char="○"/>
            </a:pPr>
            <a:r>
              <a:rPr lang="en-US" sz="1800">
                <a:solidFill>
                  <a:srgbClr val="404040"/>
                </a:solidFill>
                <a:latin typeface="Calibri"/>
                <a:ea typeface="Calibri"/>
                <a:cs typeface="Calibri"/>
                <a:sym typeface="Calibri"/>
              </a:rPr>
              <a:t>Simple design</a:t>
            </a:r>
          </a:p>
          <a:p>
            <a:pPr marL="914400" lvl="1" indent="-342900" rtl="0">
              <a:lnSpc>
                <a:spcPct val="115000"/>
              </a:lnSpc>
              <a:spcBef>
                <a:spcPts val="400"/>
              </a:spcBef>
              <a:buClr>
                <a:srgbClr val="404040"/>
              </a:buClr>
              <a:buSzPct val="100000"/>
              <a:buFont typeface="Calibri"/>
              <a:buChar char="○"/>
            </a:pPr>
            <a:r>
              <a:rPr lang="en-US" sz="1800">
                <a:solidFill>
                  <a:srgbClr val="404040"/>
                </a:solidFill>
                <a:latin typeface="Calibri"/>
                <a:ea typeface="Calibri"/>
                <a:cs typeface="Calibri"/>
                <a:sym typeface="Calibri"/>
              </a:rPr>
              <a:t>Strong support for non-linear development (thousands of parallel branches) (= Good support for branching and merging)</a:t>
            </a:r>
          </a:p>
          <a:p>
            <a:pPr marL="914400" lvl="1" indent="-342900" rtl="0">
              <a:lnSpc>
                <a:spcPct val="115000"/>
              </a:lnSpc>
              <a:spcBef>
                <a:spcPts val="400"/>
              </a:spcBef>
              <a:buClr>
                <a:srgbClr val="404040"/>
              </a:buClr>
              <a:buSzPct val="100000"/>
              <a:buFont typeface="Calibri"/>
              <a:buChar char="○"/>
            </a:pPr>
            <a:r>
              <a:rPr lang="en-US" sz="1800">
                <a:solidFill>
                  <a:srgbClr val="404040"/>
                </a:solidFill>
                <a:latin typeface="Calibri"/>
                <a:ea typeface="Calibri"/>
                <a:cs typeface="Calibri"/>
                <a:sym typeface="Calibri"/>
              </a:rPr>
              <a:t>Fully distributed (Committing code does not require access to a central server)</a:t>
            </a:r>
          </a:p>
          <a:p>
            <a:pPr marL="914400" lvl="1" indent="-342900" rtl="0">
              <a:lnSpc>
                <a:spcPct val="115000"/>
              </a:lnSpc>
              <a:spcBef>
                <a:spcPts val="400"/>
              </a:spcBef>
              <a:buClr>
                <a:srgbClr val="404040"/>
              </a:buClr>
              <a:buSzPct val="100000"/>
              <a:buFont typeface="Calibri"/>
              <a:buChar char="○"/>
            </a:pPr>
            <a:r>
              <a:rPr lang="en-US" sz="1800">
                <a:solidFill>
                  <a:srgbClr val="404040"/>
                </a:solidFill>
                <a:latin typeface="Calibri"/>
                <a:ea typeface="Calibri"/>
                <a:cs typeface="Calibri"/>
                <a:sym typeface="Calibri"/>
              </a:rPr>
              <a:t>Able to handle large projects like the Linux kernel efficiently (speed and data size) (13,5 million lines of code)</a:t>
            </a:r>
          </a:p>
        </p:txBody>
      </p:sp>
    </p:spTree>
    <p:extLst>
      <p:ext uri="{BB962C8B-B14F-4D97-AF65-F5344CB8AC3E}">
        <p14:creationId xmlns:p14="http://schemas.microsoft.com/office/powerpoint/2010/main" val="2431015037"/>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1076775" y="69625"/>
            <a:ext cx="6591920" cy="6524700"/>
          </a:xfrm>
          <a:prstGeom prst="rect">
            <a:avLst/>
          </a:prstGeom>
          <a:noFill/>
          <a:ln>
            <a:noFill/>
          </a:ln>
        </p:spPr>
      </p:pic>
    </p:spTree>
    <p:extLst>
      <p:ext uri="{BB962C8B-B14F-4D97-AF65-F5344CB8AC3E}">
        <p14:creationId xmlns:p14="http://schemas.microsoft.com/office/powerpoint/2010/main" val="2412844719"/>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1007551" y="1"/>
            <a:ext cx="7128908" cy="6857999"/>
          </a:xfrm>
          <a:prstGeom prst="rect">
            <a:avLst/>
          </a:prstGeom>
          <a:noFill/>
          <a:ln>
            <a:noFill/>
          </a:ln>
        </p:spPr>
      </p:pic>
    </p:spTree>
    <p:extLst>
      <p:ext uri="{BB962C8B-B14F-4D97-AF65-F5344CB8AC3E}">
        <p14:creationId xmlns:p14="http://schemas.microsoft.com/office/powerpoint/2010/main" val="3094815067"/>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628651" y="365125"/>
            <a:ext cx="7886699" cy="1325700"/>
          </a:xfrm>
          <a:prstGeom prst="rect">
            <a:avLst/>
          </a:prstGeom>
        </p:spPr>
        <p:txBody>
          <a:bodyPr lIns="91425" tIns="91425" rIns="91425" bIns="91425" anchor="ctr" anchorCtr="0">
            <a:noAutofit/>
          </a:bodyPr>
          <a:lstStyle/>
          <a:p>
            <a:pPr>
              <a:spcBef>
                <a:spcPts val="0"/>
              </a:spcBef>
              <a:buNone/>
            </a:pPr>
            <a:r>
              <a:rPr lang="en-US" sz="5000" b="1">
                <a:solidFill>
                  <a:srgbClr val="005A8C"/>
                </a:solidFill>
                <a:latin typeface="Calibri"/>
                <a:ea typeface="Calibri"/>
                <a:cs typeface="Calibri"/>
                <a:sym typeface="Calibri"/>
              </a:rPr>
              <a:t>Git terminology</a:t>
            </a:r>
          </a:p>
        </p:txBody>
      </p:sp>
      <p:sp>
        <p:nvSpPr>
          <p:cNvPr id="149" name="Shape 149"/>
          <p:cNvSpPr txBox="1">
            <a:spLocks noGrp="1"/>
          </p:cNvSpPr>
          <p:nvPr>
            <p:ph type="body" idx="1"/>
          </p:nvPr>
        </p:nvSpPr>
        <p:spPr>
          <a:xfrm>
            <a:off x="1041469" y="1767026"/>
            <a:ext cx="7886699" cy="4351199"/>
          </a:xfrm>
          <a:prstGeom prst="rect">
            <a:avLst/>
          </a:prstGeom>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US" sz="2400"/>
              <a:t>Git Directory</a:t>
            </a:r>
          </a:p>
          <a:p>
            <a:pPr marL="914400" lvl="1" indent="-381000" rtl="0">
              <a:spcBef>
                <a:spcPts val="0"/>
              </a:spcBef>
              <a:buClr>
                <a:schemeClr val="dk1"/>
              </a:buClr>
              <a:buSzPct val="100000"/>
              <a:buFont typeface="Arial"/>
              <a:buChar char="○"/>
            </a:pPr>
            <a:r>
              <a:rPr lang="en-US" sz="2400"/>
              <a:t>The .git directory that holds all information in the repository</a:t>
            </a:r>
          </a:p>
          <a:p>
            <a:pPr marL="914400" lvl="1" indent="-381000" rtl="0">
              <a:spcBef>
                <a:spcPts val="0"/>
              </a:spcBef>
              <a:buClr>
                <a:schemeClr val="dk1"/>
              </a:buClr>
              <a:buSzPct val="100000"/>
              <a:buFont typeface="Arial"/>
              <a:buChar char="○"/>
            </a:pPr>
            <a:r>
              <a:rPr lang="en-US" sz="2400"/>
              <a:t>Hidden from view</a:t>
            </a:r>
          </a:p>
          <a:p>
            <a:pPr marL="457200" lvl="0" indent="-381000" rtl="0">
              <a:spcBef>
                <a:spcPts val="0"/>
              </a:spcBef>
              <a:buClr>
                <a:schemeClr val="dk1"/>
              </a:buClr>
              <a:buSzPct val="100000"/>
              <a:buFont typeface="Arial"/>
              <a:buChar char="●"/>
            </a:pPr>
            <a:r>
              <a:rPr lang="en-US" sz="2400"/>
              <a:t>Working directory</a:t>
            </a:r>
          </a:p>
          <a:p>
            <a:pPr marL="914400" lvl="1" indent="-381000" rtl="0">
              <a:spcBef>
                <a:spcPts val="0"/>
              </a:spcBef>
              <a:buClr>
                <a:schemeClr val="dk1"/>
              </a:buClr>
              <a:buSzPct val="100000"/>
              <a:buFont typeface="Arial"/>
              <a:buChar char="○"/>
            </a:pPr>
            <a:r>
              <a:rPr lang="en-US" sz="2400"/>
              <a:t>The directory in which .git resides</a:t>
            </a:r>
          </a:p>
          <a:p>
            <a:pPr marL="914400" lvl="1" indent="-381000" rtl="0">
              <a:spcBef>
                <a:spcPts val="0"/>
              </a:spcBef>
              <a:buClr>
                <a:schemeClr val="dk1"/>
              </a:buClr>
              <a:buSzPct val="100000"/>
              <a:buFont typeface="Arial"/>
              <a:buChar char="○"/>
            </a:pPr>
            <a:r>
              <a:rPr lang="en-US" sz="2400"/>
              <a:t>Contains a "snapshot" of the repository</a:t>
            </a:r>
          </a:p>
          <a:p>
            <a:pPr marL="914400" lvl="1" indent="-381000" rtl="0">
              <a:spcBef>
                <a:spcPts val="0"/>
              </a:spcBef>
              <a:buClr>
                <a:schemeClr val="dk1"/>
              </a:buClr>
              <a:buSzPct val="100000"/>
              <a:buFont typeface="Arial"/>
              <a:buChar char="○"/>
            </a:pPr>
            <a:r>
              <a:rPr lang="en-US" sz="2400"/>
              <a:t>Will be changed constantly eg. when reverting or branching</a:t>
            </a:r>
          </a:p>
          <a:p>
            <a:pPr marL="914400" lvl="1" indent="-381000" rtl="0">
              <a:spcBef>
                <a:spcPts val="0"/>
              </a:spcBef>
              <a:buClr>
                <a:schemeClr val="dk1"/>
              </a:buClr>
              <a:buSzPct val="100000"/>
              <a:buFont typeface="Arial"/>
              <a:buChar char="○"/>
            </a:pPr>
            <a:r>
              <a:rPr lang="en-US" sz="2400"/>
              <a:t>Your changes will be made to this directory</a:t>
            </a:r>
          </a:p>
          <a:p>
            <a:pPr marL="457200" lvl="0" indent="-381000" rtl="0">
              <a:spcBef>
                <a:spcPts val="0"/>
              </a:spcBef>
              <a:buClr>
                <a:schemeClr val="dk1"/>
              </a:buClr>
              <a:buSzPct val="100000"/>
              <a:buFont typeface="Arial"/>
              <a:buChar char="●"/>
            </a:pPr>
            <a:r>
              <a:rPr lang="en-US" sz="2400"/>
              <a:t>Index</a:t>
            </a:r>
          </a:p>
          <a:p>
            <a:pPr marL="914400" lvl="1" indent="-381000" rtl="0">
              <a:spcBef>
                <a:spcPts val="0"/>
              </a:spcBef>
              <a:buClr>
                <a:schemeClr val="dk1"/>
              </a:buClr>
              <a:buSzPct val="100000"/>
              <a:buFont typeface="Arial"/>
              <a:buChar char="○"/>
            </a:pPr>
            <a:r>
              <a:rPr lang="en-US" sz="2400"/>
              <a:t>Changes have to be added to the index from the working directory in order to be saved.</a:t>
            </a:r>
          </a:p>
        </p:txBody>
      </p:sp>
    </p:spTree>
    <p:extLst>
      <p:ext uri="{BB962C8B-B14F-4D97-AF65-F5344CB8AC3E}">
        <p14:creationId xmlns:p14="http://schemas.microsoft.com/office/powerpoint/2010/main" val="1190933689"/>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628651" y="171925"/>
            <a:ext cx="7886699" cy="1325700"/>
          </a:xfrm>
          <a:prstGeom prst="rect">
            <a:avLst/>
          </a:prstGeom>
        </p:spPr>
        <p:txBody>
          <a:bodyPr lIns="91425" tIns="91425" rIns="91425" bIns="91425" anchor="ctr" anchorCtr="0">
            <a:noAutofit/>
          </a:bodyPr>
          <a:lstStyle/>
          <a:p>
            <a:pPr>
              <a:spcBef>
                <a:spcPts val="0"/>
              </a:spcBef>
              <a:buNone/>
            </a:pPr>
            <a:r>
              <a:rPr lang="en-US" sz="5000" b="1">
                <a:solidFill>
                  <a:srgbClr val="005A8C"/>
                </a:solidFill>
                <a:latin typeface="Calibri"/>
                <a:ea typeface="Calibri"/>
                <a:cs typeface="Calibri"/>
                <a:sym typeface="Calibri"/>
              </a:rPr>
              <a:t>Git terminology</a:t>
            </a:r>
          </a:p>
        </p:txBody>
      </p:sp>
      <p:sp>
        <p:nvSpPr>
          <p:cNvPr id="155" name="Shape 155"/>
          <p:cNvSpPr txBox="1">
            <a:spLocks noGrp="1"/>
          </p:cNvSpPr>
          <p:nvPr>
            <p:ph type="body" idx="1"/>
          </p:nvPr>
        </p:nvSpPr>
        <p:spPr>
          <a:xfrm>
            <a:off x="628651" y="1819376"/>
            <a:ext cx="7886699" cy="4351199"/>
          </a:xfrm>
          <a:prstGeom prst="rect">
            <a:avLst/>
          </a:prstGeom>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US" sz="2400"/>
              <a:t>Branch</a:t>
            </a:r>
          </a:p>
          <a:p>
            <a:pPr marL="914400" lvl="1" indent="-381000" rtl="0">
              <a:spcBef>
                <a:spcPts val="0"/>
              </a:spcBef>
              <a:buClr>
                <a:schemeClr val="dk1"/>
              </a:buClr>
              <a:buSzPct val="100000"/>
              <a:buFont typeface="Arial"/>
              <a:buChar char="○"/>
            </a:pPr>
            <a:r>
              <a:rPr lang="en-US" sz="2400"/>
              <a:t>An alternate line of development</a:t>
            </a:r>
          </a:p>
          <a:p>
            <a:pPr marL="0" lvl="0" indent="0" rtl="0">
              <a:spcBef>
                <a:spcPts val="0"/>
              </a:spcBef>
              <a:buNone/>
            </a:pPr>
            <a:endParaRPr sz="2400"/>
          </a:p>
          <a:p>
            <a:pPr marL="457200" lvl="0" indent="-381000" rtl="0">
              <a:spcBef>
                <a:spcPts val="0"/>
              </a:spcBef>
              <a:buClr>
                <a:schemeClr val="dk1"/>
              </a:buClr>
              <a:buSzPct val="100000"/>
              <a:buFont typeface="Arial"/>
              <a:buChar char="●"/>
            </a:pPr>
            <a:r>
              <a:rPr lang="en-US" sz="2400"/>
              <a:t>Working copy</a:t>
            </a:r>
          </a:p>
          <a:p>
            <a:pPr marL="914400" lvl="1" indent="-381000" rtl="0">
              <a:spcBef>
                <a:spcPts val="0"/>
              </a:spcBef>
              <a:buClr>
                <a:schemeClr val="dk1"/>
              </a:buClr>
              <a:buSzPct val="100000"/>
              <a:buFont typeface="Arial"/>
              <a:buChar char="○"/>
            </a:pPr>
            <a:r>
              <a:rPr lang="en-US" sz="2400"/>
              <a:t>The branch you are in now that you make your changes in</a:t>
            </a:r>
          </a:p>
          <a:p>
            <a:pPr marL="0" lvl="0" indent="0" rtl="0">
              <a:spcBef>
                <a:spcPts val="0"/>
              </a:spcBef>
              <a:buNone/>
            </a:pPr>
            <a:endParaRPr sz="2400"/>
          </a:p>
          <a:p>
            <a:pPr marL="457200" lvl="0" indent="-381000" rtl="0">
              <a:spcBef>
                <a:spcPts val="0"/>
              </a:spcBef>
              <a:buClr>
                <a:schemeClr val="dk1"/>
              </a:buClr>
              <a:buSzPct val="100000"/>
              <a:buFont typeface="Arial"/>
              <a:buChar char="●"/>
            </a:pPr>
            <a:r>
              <a:rPr lang="en-US" sz="2400"/>
              <a:t>Master</a:t>
            </a:r>
          </a:p>
          <a:p>
            <a:pPr marL="914400" lvl="1" indent="-381000" rtl="0">
              <a:spcBef>
                <a:spcPts val="0"/>
              </a:spcBef>
              <a:buClr>
                <a:schemeClr val="dk1"/>
              </a:buClr>
              <a:buSzPct val="100000"/>
              <a:buFont typeface="Arial"/>
              <a:buChar char="○"/>
            </a:pPr>
            <a:r>
              <a:rPr lang="en-US" sz="2400"/>
              <a:t>The default branch of the repository</a:t>
            </a:r>
          </a:p>
        </p:txBody>
      </p:sp>
    </p:spTree>
    <p:extLst>
      <p:ext uri="{BB962C8B-B14F-4D97-AF65-F5344CB8AC3E}">
        <p14:creationId xmlns:p14="http://schemas.microsoft.com/office/powerpoint/2010/main" val="1120498789"/>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628651" y="365125"/>
            <a:ext cx="7886699" cy="1325700"/>
          </a:xfrm>
          <a:prstGeom prst="rect">
            <a:avLst/>
          </a:prstGeom>
        </p:spPr>
        <p:txBody>
          <a:bodyPr lIns="91425" tIns="91425" rIns="91425" bIns="91425" anchor="ctr" anchorCtr="0">
            <a:noAutofit/>
          </a:bodyPr>
          <a:lstStyle/>
          <a:p>
            <a:pPr>
              <a:spcBef>
                <a:spcPts val="0"/>
              </a:spcBef>
              <a:buNone/>
            </a:pPr>
            <a:r>
              <a:rPr lang="en-US" sz="5000" b="1">
                <a:solidFill>
                  <a:srgbClr val="005A8C"/>
                </a:solidFill>
                <a:latin typeface="Calibri"/>
                <a:ea typeface="Calibri"/>
                <a:cs typeface="Calibri"/>
                <a:sym typeface="Calibri"/>
              </a:rPr>
              <a:t>Git object model - Types</a:t>
            </a:r>
          </a:p>
        </p:txBody>
      </p:sp>
      <p:sp>
        <p:nvSpPr>
          <p:cNvPr id="161" name="Shape 161"/>
          <p:cNvSpPr txBox="1">
            <a:spLocks noGrp="1"/>
          </p:cNvSpPr>
          <p:nvPr>
            <p:ph type="body" idx="1"/>
          </p:nvPr>
        </p:nvSpPr>
        <p:spPr>
          <a:xfrm>
            <a:off x="628651" y="1825625"/>
            <a:ext cx="7886699" cy="4351199"/>
          </a:xfrm>
          <a:prstGeom prst="rect">
            <a:avLst/>
          </a:prstGeom>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US" sz="2400"/>
              <a:t>Blob</a:t>
            </a:r>
          </a:p>
          <a:p>
            <a:pPr marL="914400" lvl="1" indent="-381000" rtl="0">
              <a:spcBef>
                <a:spcPts val="0"/>
              </a:spcBef>
              <a:buClr>
                <a:schemeClr val="dk1"/>
              </a:buClr>
              <a:buSzPct val="100000"/>
              <a:buFont typeface="Arial"/>
              <a:buChar char="○"/>
            </a:pPr>
            <a:r>
              <a:rPr lang="en-US" sz="2400"/>
              <a:t>A file</a:t>
            </a:r>
          </a:p>
          <a:p>
            <a:pPr marL="457200" lvl="0" indent="-381000" rtl="0">
              <a:spcBef>
                <a:spcPts val="0"/>
              </a:spcBef>
              <a:buClr>
                <a:schemeClr val="dk1"/>
              </a:buClr>
              <a:buSzPct val="100000"/>
              <a:buFont typeface="Arial"/>
              <a:buChar char="●"/>
            </a:pPr>
            <a:r>
              <a:rPr lang="en-US" sz="2400"/>
              <a:t>Tree </a:t>
            </a:r>
          </a:p>
          <a:p>
            <a:pPr marL="914400" lvl="1" indent="-381000" rtl="0">
              <a:spcBef>
                <a:spcPts val="0"/>
              </a:spcBef>
              <a:buClr>
                <a:schemeClr val="dk1"/>
              </a:buClr>
              <a:buSzPct val="100000"/>
              <a:buFont typeface="Arial"/>
              <a:buChar char="○"/>
            </a:pPr>
            <a:r>
              <a:rPr lang="en-US" sz="2400"/>
              <a:t>A directory or subdirectories and files associated with them</a:t>
            </a:r>
          </a:p>
          <a:p>
            <a:pPr marL="457200" lvl="0" indent="-381000" rtl="0">
              <a:spcBef>
                <a:spcPts val="0"/>
              </a:spcBef>
              <a:buClr>
                <a:schemeClr val="dk1"/>
              </a:buClr>
              <a:buSzPct val="100000"/>
              <a:buFont typeface="Arial"/>
              <a:buChar char="●"/>
            </a:pPr>
            <a:r>
              <a:rPr lang="en-US" sz="2400"/>
              <a:t>Commit </a:t>
            </a:r>
          </a:p>
          <a:p>
            <a:pPr marL="914400" lvl="1" indent="-381000" rtl="0">
              <a:spcBef>
                <a:spcPts val="0"/>
              </a:spcBef>
              <a:buClr>
                <a:schemeClr val="dk1"/>
              </a:buClr>
              <a:buSzPct val="100000"/>
              <a:buFont typeface="Arial"/>
              <a:buChar char="○"/>
            </a:pPr>
            <a:r>
              <a:rPr lang="en-US" sz="2400"/>
              <a:t>A pointer that marks a single tree to what the project looked at a certain point in time. Contains author, timestamp, a pointer to the previous commit</a:t>
            </a:r>
          </a:p>
          <a:p>
            <a:pPr marL="457200" lvl="0" indent="-381000" rtl="0">
              <a:spcBef>
                <a:spcPts val="0"/>
              </a:spcBef>
              <a:buClr>
                <a:schemeClr val="dk1"/>
              </a:buClr>
              <a:buSzPct val="100000"/>
              <a:buFont typeface="Arial"/>
              <a:buChar char="●"/>
            </a:pPr>
            <a:r>
              <a:rPr lang="en-US" sz="2400"/>
              <a:t>Tag </a:t>
            </a:r>
          </a:p>
          <a:p>
            <a:pPr marL="914400" lvl="1" indent="-381000" rtl="0">
              <a:spcBef>
                <a:spcPts val="0"/>
              </a:spcBef>
              <a:buClr>
                <a:schemeClr val="dk1"/>
              </a:buClr>
              <a:buSzPct val="100000"/>
              <a:buFont typeface="Arial"/>
              <a:buChar char="○"/>
            </a:pPr>
            <a:r>
              <a:rPr lang="en-US" sz="2400"/>
              <a:t>A way to mark a certain commit special in some way. Usually used to mark Ready-to-release versions.</a:t>
            </a:r>
          </a:p>
        </p:txBody>
      </p:sp>
    </p:spTree>
    <p:extLst>
      <p:ext uri="{BB962C8B-B14F-4D97-AF65-F5344CB8AC3E}">
        <p14:creationId xmlns:p14="http://schemas.microsoft.com/office/powerpoint/2010/main" val="4079565148"/>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628651" y="365125"/>
            <a:ext cx="7886699" cy="1325700"/>
          </a:xfrm>
          <a:prstGeom prst="rect">
            <a:avLst/>
          </a:prstGeom>
        </p:spPr>
        <p:txBody>
          <a:bodyPr lIns="91425" tIns="91425" rIns="91425" bIns="91425" anchor="ctr" anchorCtr="0">
            <a:noAutofit/>
          </a:bodyPr>
          <a:lstStyle/>
          <a:p>
            <a:pPr algn="ctr">
              <a:spcBef>
                <a:spcPts val="0"/>
              </a:spcBef>
              <a:buNone/>
            </a:pPr>
            <a:r>
              <a:rPr lang="en-US" sz="5000" b="1">
                <a:solidFill>
                  <a:srgbClr val="005A8C"/>
                </a:solidFill>
                <a:latin typeface="Calibri"/>
                <a:ea typeface="Calibri"/>
                <a:cs typeface="Calibri"/>
                <a:sym typeface="Calibri"/>
              </a:rPr>
              <a:t>Basic operations</a:t>
            </a:r>
          </a:p>
        </p:txBody>
      </p:sp>
      <p:sp>
        <p:nvSpPr>
          <p:cNvPr id="167" name="Shape 167"/>
          <p:cNvSpPr txBox="1">
            <a:spLocks noGrp="1"/>
          </p:cNvSpPr>
          <p:nvPr>
            <p:ph type="body" idx="1"/>
          </p:nvPr>
        </p:nvSpPr>
        <p:spPr>
          <a:xfrm>
            <a:off x="628651" y="1825625"/>
            <a:ext cx="7886699" cy="4351199"/>
          </a:xfrm>
          <a:prstGeom prst="rect">
            <a:avLst/>
          </a:prstGeom>
        </p:spPr>
        <p:txBody>
          <a:bodyPr lIns="91425" tIns="91425" rIns="91425" bIns="91425" anchor="t" anchorCtr="0">
            <a:noAutofit/>
          </a:bodyPr>
          <a:lstStyle/>
          <a:p>
            <a:pPr marL="457200" lvl="0" indent="-381000" rtl="0">
              <a:lnSpc>
                <a:spcPct val="115000"/>
              </a:lnSpc>
              <a:spcBef>
                <a:spcPts val="400"/>
              </a:spcBef>
              <a:buClr>
                <a:schemeClr val="dk1"/>
              </a:buClr>
              <a:buSzPct val="100000"/>
              <a:buFont typeface="Arial"/>
              <a:buChar char="●"/>
            </a:pPr>
            <a:r>
              <a:rPr lang="en-US" sz="2400">
                <a:solidFill>
                  <a:schemeClr val="dk1"/>
                </a:solidFill>
                <a:latin typeface="Calibri"/>
                <a:ea typeface="Calibri"/>
                <a:cs typeface="Calibri"/>
                <a:sym typeface="Calibri"/>
              </a:rPr>
              <a:t>Initializing a repository</a:t>
            </a:r>
          </a:p>
          <a:p>
            <a:pPr marL="457200" lvl="0" indent="-381000" rtl="0">
              <a:lnSpc>
                <a:spcPct val="115000"/>
              </a:lnSpc>
              <a:spcBef>
                <a:spcPts val="400"/>
              </a:spcBef>
              <a:buClr>
                <a:schemeClr val="dk1"/>
              </a:buClr>
              <a:buSzPct val="100000"/>
              <a:buFont typeface="Arial"/>
              <a:buChar char="●"/>
            </a:pPr>
            <a:r>
              <a:rPr lang="en-US" sz="2400">
                <a:solidFill>
                  <a:schemeClr val="dk1"/>
                </a:solidFill>
                <a:latin typeface="Calibri"/>
                <a:ea typeface="Calibri"/>
                <a:cs typeface="Calibri"/>
                <a:sym typeface="Calibri"/>
              </a:rPr>
              <a:t>Basic workflow</a:t>
            </a:r>
          </a:p>
          <a:p>
            <a:pPr marL="457200" lvl="0" indent="0" rtl="0">
              <a:lnSpc>
                <a:spcPct val="115000"/>
              </a:lnSpc>
              <a:spcBef>
                <a:spcPts val="400"/>
              </a:spcBef>
              <a:buNone/>
            </a:pPr>
            <a:r>
              <a:rPr lang="en-US" sz="2400">
                <a:solidFill>
                  <a:srgbClr val="404040"/>
                </a:solidFill>
                <a:latin typeface="Calibri"/>
                <a:ea typeface="Calibri"/>
                <a:cs typeface="Calibri"/>
                <a:sym typeface="Calibri"/>
              </a:rPr>
              <a:t>Commands:</a:t>
            </a:r>
          </a:p>
          <a:p>
            <a:pPr marL="1371600" lvl="2" indent="-381000" rtl="0">
              <a:lnSpc>
                <a:spcPct val="115000"/>
              </a:lnSpc>
              <a:spcBef>
                <a:spcPts val="400"/>
              </a:spcBef>
              <a:buClr>
                <a:schemeClr val="dk1"/>
              </a:buClr>
              <a:buSzPct val="100000"/>
              <a:buFont typeface="Arial"/>
              <a:buChar char="■"/>
            </a:pPr>
            <a:r>
              <a:rPr lang="en-US" sz="2400" b="1">
                <a:solidFill>
                  <a:srgbClr val="404040"/>
                </a:solidFill>
                <a:latin typeface="Calibri"/>
                <a:ea typeface="Calibri"/>
                <a:cs typeface="Calibri"/>
                <a:sym typeface="Calibri"/>
              </a:rPr>
              <a:t>add</a:t>
            </a:r>
          </a:p>
          <a:p>
            <a:pPr marL="1371600" lvl="2" indent="-381000" rtl="0">
              <a:lnSpc>
                <a:spcPct val="115000"/>
              </a:lnSpc>
              <a:spcBef>
                <a:spcPts val="400"/>
              </a:spcBef>
              <a:buClr>
                <a:schemeClr val="dk1"/>
              </a:buClr>
              <a:buSzPct val="100000"/>
              <a:buFont typeface="Arial"/>
              <a:buChar char="■"/>
            </a:pPr>
            <a:r>
              <a:rPr lang="en-US" sz="2400" b="1">
                <a:solidFill>
                  <a:srgbClr val="404040"/>
                </a:solidFill>
                <a:latin typeface="Calibri"/>
                <a:ea typeface="Calibri"/>
                <a:cs typeface="Calibri"/>
                <a:sym typeface="Calibri"/>
              </a:rPr>
              <a:t>commit</a:t>
            </a:r>
          </a:p>
          <a:p>
            <a:pPr marL="1371600" lvl="2" indent="-381000" rtl="0">
              <a:lnSpc>
                <a:spcPct val="115000"/>
              </a:lnSpc>
              <a:spcBef>
                <a:spcPts val="400"/>
              </a:spcBef>
              <a:buClr>
                <a:schemeClr val="dk1"/>
              </a:buClr>
              <a:buSzPct val="100000"/>
              <a:buFont typeface="Arial"/>
              <a:buChar char="■"/>
            </a:pPr>
            <a:r>
              <a:rPr lang="en-US" sz="2400" b="1">
                <a:solidFill>
                  <a:srgbClr val="404040"/>
                </a:solidFill>
                <a:latin typeface="Calibri"/>
                <a:ea typeface="Calibri"/>
                <a:cs typeface="Calibri"/>
                <a:sym typeface="Calibri"/>
              </a:rPr>
              <a:t>revert</a:t>
            </a:r>
          </a:p>
          <a:p>
            <a:pPr marL="1371600" lvl="2" indent="-381000" rtl="0">
              <a:lnSpc>
                <a:spcPct val="115000"/>
              </a:lnSpc>
              <a:spcBef>
                <a:spcPts val="400"/>
              </a:spcBef>
              <a:buClr>
                <a:schemeClr val="dk1"/>
              </a:buClr>
              <a:buSzPct val="100000"/>
              <a:buFont typeface="Arial"/>
              <a:buChar char="■"/>
            </a:pPr>
            <a:r>
              <a:rPr lang="en-US" sz="2400" b="1">
                <a:solidFill>
                  <a:srgbClr val="404040"/>
                </a:solidFill>
                <a:latin typeface="Calibri"/>
                <a:ea typeface="Calibri"/>
                <a:cs typeface="Calibri"/>
                <a:sym typeface="Calibri"/>
              </a:rPr>
              <a:t>reset</a:t>
            </a:r>
          </a:p>
          <a:p>
            <a:pPr marL="1371600" lvl="2" indent="-381000" rtl="0">
              <a:lnSpc>
                <a:spcPct val="115000"/>
              </a:lnSpc>
              <a:spcBef>
                <a:spcPts val="400"/>
              </a:spcBef>
              <a:buClr>
                <a:schemeClr val="dk1"/>
              </a:buClr>
              <a:buSzPct val="100000"/>
              <a:buFont typeface="Arial"/>
              <a:buChar char="■"/>
            </a:pPr>
            <a:r>
              <a:rPr lang="en-US" sz="2400" b="1">
                <a:solidFill>
                  <a:srgbClr val="404040"/>
                </a:solidFill>
                <a:latin typeface="Calibri"/>
                <a:ea typeface="Calibri"/>
                <a:cs typeface="Calibri"/>
                <a:sym typeface="Calibri"/>
              </a:rPr>
              <a:t>remote</a:t>
            </a:r>
          </a:p>
          <a:p>
            <a:pPr marL="1371600" lvl="2" indent="-381000" rtl="0">
              <a:lnSpc>
                <a:spcPct val="115000"/>
              </a:lnSpc>
              <a:spcBef>
                <a:spcPts val="400"/>
              </a:spcBef>
              <a:buClr>
                <a:schemeClr val="dk1"/>
              </a:buClr>
              <a:buSzPct val="100000"/>
              <a:buFont typeface="Arial"/>
              <a:buChar char="■"/>
            </a:pPr>
            <a:r>
              <a:rPr lang="en-US" sz="2400" b="1">
                <a:solidFill>
                  <a:srgbClr val="404040"/>
                </a:solidFill>
                <a:latin typeface="Calibri"/>
                <a:ea typeface="Calibri"/>
                <a:cs typeface="Calibri"/>
                <a:sym typeface="Calibri"/>
              </a:rPr>
              <a:t>push &amp; pull &amp; fetch</a:t>
            </a:r>
          </a:p>
        </p:txBody>
      </p:sp>
    </p:spTree>
    <p:extLst>
      <p:ext uri="{BB962C8B-B14F-4D97-AF65-F5344CB8AC3E}">
        <p14:creationId xmlns:p14="http://schemas.microsoft.com/office/powerpoint/2010/main" val="320606250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331776" y="1244290"/>
            <a:ext cx="8228763" cy="1701184"/>
          </a:xfrm>
          <a:prstGeom prst="rect">
            <a:avLst/>
          </a:prstGeom>
        </p:spPr>
        <p:txBody>
          <a:bodyPr wrap="none" lIns="0" tIns="0" rIns="0" bIns="0" anchor="ctr"/>
          <a:lstStyle/>
          <a:p>
            <a:pPr algn="ctr"/>
            <a:r>
              <a:rPr lang="en-US" sz="6000" b="1"/>
              <a:t>BASIC GIT COMMANDS</a:t>
            </a:r>
            <a:endParaRPr/>
          </a:p>
        </p:txBody>
      </p:sp>
      <p:sp>
        <p:nvSpPr>
          <p:cNvPr id="111" name="TextShape 2"/>
          <p:cNvSpPr txBox="1"/>
          <p:nvPr/>
        </p:nvSpPr>
        <p:spPr>
          <a:xfrm>
            <a:off x="457171" y="1604841"/>
            <a:ext cx="8045895" cy="3977484"/>
          </a:xfrm>
          <a:prstGeom prst="rect">
            <a:avLst/>
          </a:prstGeom>
        </p:spPr>
        <p:txBody>
          <a:bodyPr wrap="none" lIns="0" tIns="0" rIns="0" bIns="0" anchor="ctr"/>
          <a:lstStyle/>
          <a:p>
            <a:pPr algn="ctr"/>
            <a:r>
              <a:rPr lang="en-US" sz="2000"/>
              <a:t>Please feel free to stop us anytime that you aren't clear or want us to slow down !</a:t>
            </a:r>
            <a:endParaRPr/>
          </a:p>
        </p:txBody>
      </p:sp>
    </p:spTree>
    <p:extLst>
      <p:ext uri="{BB962C8B-B14F-4D97-AF65-F5344CB8AC3E}">
        <p14:creationId xmlns:p14="http://schemas.microsoft.com/office/powerpoint/2010/main" val="22050701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init</a:t>
            </a:r>
            <a:endParaRPr/>
          </a:p>
        </p:txBody>
      </p:sp>
      <p:sp>
        <p:nvSpPr>
          <p:cNvPr id="113"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Initializes a directory as a git repository.</a:t>
            </a:r>
            <a:endParaRPr/>
          </a:p>
          <a:p>
            <a:pPr>
              <a:lnSpc>
                <a:spcPct val="100000"/>
              </a:lnSpc>
              <a:buSzPct val="45000"/>
              <a:buFont typeface="StarSymbol"/>
              <a:buChar char="l"/>
            </a:pPr>
            <a:r>
              <a:rPr lang="en-US" sz="2900">
                <a:latin typeface="Arial"/>
              </a:rPr>
              <a:t>--bare</a:t>
            </a:r>
            <a:endParaRPr/>
          </a:p>
          <a:p>
            <a:pPr>
              <a:lnSpc>
                <a:spcPct val="100000"/>
              </a:lnSpc>
              <a:buSzPct val="45000"/>
              <a:buFont typeface="StarSymbol"/>
              <a:buChar char="l"/>
            </a:pPr>
            <a:r>
              <a:rPr lang="en-US" sz="2900">
                <a:latin typeface="Arial"/>
              </a:rPr>
              <a:t>--bare gives you just a storage place (you can not develop there).</a:t>
            </a:r>
            <a:endParaRPr/>
          </a:p>
        </p:txBody>
      </p:sp>
      <p:sp>
        <p:nvSpPr>
          <p:cNvPr id="114" name="CustomShape 3"/>
          <p:cNvSpPr/>
          <p:nvPr/>
        </p:nvSpPr>
        <p:spPr>
          <a:xfrm>
            <a:off x="4491711" y="3324966"/>
            <a:ext cx="2887366" cy="2879831"/>
          </a:xfrm>
          <a:prstGeom prst="rect">
            <a:avLst/>
          </a:prstGeom>
        </p:spPr>
      </p:sp>
      <p:pic>
        <p:nvPicPr>
          <p:cNvPr id="115" name="Picture 114"/>
          <p:cNvPicPr/>
          <p:nvPr/>
        </p:nvPicPr>
        <p:blipFill>
          <a:blip r:embed="rId2"/>
          <a:stretch>
            <a:fillRect/>
          </a:stretch>
        </p:blipFill>
        <p:spPr>
          <a:xfrm>
            <a:off x="2938634" y="4049660"/>
            <a:ext cx="3787341" cy="2220455"/>
          </a:xfrm>
          <a:prstGeom prst="rect">
            <a:avLst/>
          </a:prstGeom>
        </p:spPr>
      </p:pic>
    </p:spTree>
    <p:extLst>
      <p:ext uri="{BB962C8B-B14F-4D97-AF65-F5344CB8AC3E}">
        <p14:creationId xmlns:p14="http://schemas.microsoft.com/office/powerpoint/2010/main" val="29810228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config</a:t>
            </a:r>
            <a:endParaRPr/>
          </a:p>
        </p:txBody>
      </p:sp>
      <p:sp>
        <p:nvSpPr>
          <p:cNvPr id="117"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Git provides the git config tool, which allows you to set configuration variables.</a:t>
            </a:r>
            <a:endParaRPr/>
          </a:p>
          <a:p>
            <a:pPr>
              <a:lnSpc>
                <a:spcPct val="100000"/>
              </a:lnSpc>
              <a:buSzPct val="45000"/>
              <a:buFont typeface="StarSymbol"/>
              <a:buChar char="l"/>
            </a:pPr>
            <a:r>
              <a:rPr lang="en-US" sz="2900">
                <a:latin typeface="Arial"/>
              </a:rPr>
              <a:t>To set these configuration values as global, add the -- global option, and if you omit --global option, then your configurations are specific for the current Git repository.</a:t>
            </a:r>
            <a:endParaRPr/>
          </a:p>
          <a:p>
            <a:pPr>
              <a:lnSpc>
                <a:spcPct val="100000"/>
              </a:lnSpc>
            </a:pPr>
            <a:endParaRPr/>
          </a:p>
        </p:txBody>
      </p:sp>
    </p:spTree>
    <p:extLst>
      <p:ext uri="{BB962C8B-B14F-4D97-AF65-F5344CB8AC3E}">
        <p14:creationId xmlns:p14="http://schemas.microsoft.com/office/powerpoint/2010/main" val="3990768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Shape 80"/>
          <p:cNvPicPr preferRelativeResize="0"/>
          <p:nvPr/>
        </p:nvPicPr>
        <p:blipFill rotWithShape="1">
          <a:blip r:embed="rId3">
            <a:alphaModFix/>
          </a:blip>
          <a:srcRect l="6907" t="11496"/>
          <a:stretch/>
        </p:blipFill>
        <p:spPr>
          <a:xfrm>
            <a:off x="4630275" y="312401"/>
            <a:ext cx="4513725" cy="6545599"/>
          </a:xfrm>
          <a:prstGeom prst="rect">
            <a:avLst/>
          </a:prstGeom>
          <a:noFill/>
          <a:ln>
            <a:noFill/>
          </a:ln>
        </p:spPr>
      </p:pic>
      <p:pic>
        <p:nvPicPr>
          <p:cNvPr id="81" name="Shape 81"/>
          <p:cNvPicPr preferRelativeResize="0"/>
          <p:nvPr/>
        </p:nvPicPr>
        <p:blipFill>
          <a:blip r:embed="rId4">
            <a:alphaModFix/>
          </a:blip>
          <a:stretch>
            <a:fillRect/>
          </a:stretch>
        </p:blipFill>
        <p:spPr>
          <a:xfrm>
            <a:off x="116551" y="2830125"/>
            <a:ext cx="4513724" cy="1371600"/>
          </a:xfrm>
          <a:prstGeom prst="rect">
            <a:avLst/>
          </a:prstGeom>
          <a:noFill/>
          <a:ln>
            <a:noFill/>
          </a:ln>
        </p:spPr>
      </p:pic>
      <p:pic>
        <p:nvPicPr>
          <p:cNvPr id="82" name="Shape 82"/>
          <p:cNvPicPr preferRelativeResize="0"/>
          <p:nvPr/>
        </p:nvPicPr>
        <p:blipFill>
          <a:blip r:embed="rId5">
            <a:alphaModFix/>
          </a:blip>
          <a:stretch>
            <a:fillRect/>
          </a:stretch>
        </p:blipFill>
        <p:spPr>
          <a:xfrm>
            <a:off x="1476619" y="312401"/>
            <a:ext cx="1793587" cy="2309749"/>
          </a:xfrm>
          <a:prstGeom prst="rect">
            <a:avLst/>
          </a:prstGeom>
          <a:noFill/>
          <a:ln>
            <a:noFill/>
          </a:ln>
        </p:spPr>
      </p:pic>
    </p:spTree>
    <p:extLst>
      <p:ext uri="{BB962C8B-B14F-4D97-AF65-F5344CB8AC3E}">
        <p14:creationId xmlns:p14="http://schemas.microsoft.com/office/powerpoint/2010/main" val="3414771323"/>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config(contd)</a:t>
            </a:r>
            <a:endParaRPr/>
          </a:p>
        </p:txBody>
      </p:sp>
      <p:sp>
        <p:nvSpPr>
          <p:cNvPr id="119"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 git config –list</a:t>
            </a:r>
            <a:endParaRPr/>
          </a:p>
          <a:p>
            <a:pPr>
              <a:lnSpc>
                <a:spcPct val="100000"/>
              </a:lnSpc>
            </a:pPr>
            <a:endParaRPr/>
          </a:p>
          <a:p>
            <a:pPr>
              <a:lnSpc>
                <a:spcPct val="100000"/>
              </a:lnSpc>
              <a:buSzPct val="45000"/>
              <a:buFont typeface="StarSymbol"/>
              <a:buChar char="l"/>
            </a:pPr>
            <a:r>
              <a:rPr lang="en-US" sz="2900">
                <a:latin typeface="Arial"/>
              </a:rPr>
              <a:t>$ git config --global core.editor vim</a:t>
            </a:r>
            <a:endParaRPr/>
          </a:p>
          <a:p>
            <a:pPr>
              <a:lnSpc>
                <a:spcPct val="100000"/>
              </a:lnSpc>
            </a:pPr>
            <a:endParaRPr/>
          </a:p>
          <a:p>
            <a:pPr>
              <a:lnSpc>
                <a:spcPct val="100000"/>
              </a:lnSpc>
              <a:buSzPct val="45000"/>
              <a:buFont typeface="StarSymbol"/>
              <a:buChar char="l"/>
            </a:pPr>
            <a:r>
              <a:rPr lang="en-US" sz="2900">
                <a:latin typeface="Arial"/>
              </a:rPr>
              <a:t>$ git config --global user.name “John Doe“</a:t>
            </a:r>
            <a:endParaRPr/>
          </a:p>
          <a:p>
            <a:pPr>
              <a:lnSpc>
                <a:spcPct val="100000"/>
              </a:lnSpc>
            </a:pPr>
            <a:endParaRPr/>
          </a:p>
          <a:p>
            <a:pPr>
              <a:lnSpc>
                <a:spcPct val="100000"/>
              </a:lnSpc>
              <a:buSzPct val="45000"/>
              <a:buFont typeface="StarSymbol"/>
              <a:buChar char="l"/>
            </a:pPr>
            <a:r>
              <a:rPr lang="en-US" sz="2900">
                <a:latin typeface="Arial"/>
              </a:rPr>
              <a:t>$ git config --global user.email “</a:t>
            </a:r>
            <a:r>
              <a:rPr lang="en-US" sz="2900">
                <a:latin typeface="Arial"/>
                <a:hlinkClick r:id="rId2"/>
              </a:rPr>
              <a:t>johndoe@example.com</a:t>
            </a:r>
            <a:r>
              <a:rPr lang="en-US" sz="2900">
                <a:latin typeface="Arial"/>
              </a:rPr>
              <a:t>"</a:t>
            </a:r>
            <a:endParaRPr/>
          </a:p>
          <a:p>
            <a:pPr>
              <a:lnSpc>
                <a:spcPct val="100000"/>
              </a:lnSpc>
              <a:buSzPct val="45000"/>
              <a:buFont typeface="StarSymbol"/>
              <a:buChar char="l"/>
            </a:pPr>
            <a:endParaRPr/>
          </a:p>
          <a:p>
            <a:pPr>
              <a:lnSpc>
                <a:spcPct val="100000"/>
              </a:lnSpc>
              <a:buSzPct val="45000"/>
              <a:buFont typeface="StarSymbol"/>
              <a:buChar char="l"/>
            </a:pPr>
            <a:r>
              <a:rPr lang="en-US" sz="2900">
                <a:latin typeface="Arial"/>
              </a:rPr>
              <a:t>$ git config --global color.ui auto</a:t>
            </a:r>
            <a:endParaRPr/>
          </a:p>
        </p:txBody>
      </p:sp>
    </p:spTree>
    <p:extLst>
      <p:ext uri="{BB962C8B-B14F-4D97-AF65-F5344CB8AC3E}">
        <p14:creationId xmlns:p14="http://schemas.microsoft.com/office/powerpoint/2010/main" val="34411234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456845" y="273352"/>
            <a:ext cx="8227784" cy="1144682"/>
          </a:xfrm>
          <a:prstGeom prst="rect">
            <a:avLst/>
          </a:prstGeom>
        </p:spPr>
      </p:sp>
      <p:pic>
        <p:nvPicPr>
          <p:cNvPr id="121" name="Picture 120"/>
          <p:cNvPicPr/>
          <p:nvPr/>
        </p:nvPicPr>
        <p:blipFill>
          <a:blip r:embed="rId2"/>
          <a:stretch>
            <a:fillRect/>
          </a:stretch>
        </p:blipFill>
        <p:spPr>
          <a:xfrm>
            <a:off x="1632429" y="273352"/>
            <a:ext cx="6595681" cy="6193040"/>
          </a:xfrm>
          <a:prstGeom prst="rect">
            <a:avLst/>
          </a:prstGeom>
        </p:spPr>
      </p:pic>
      <p:sp>
        <p:nvSpPr>
          <p:cNvPr id="122" name="CustomShape 2"/>
          <p:cNvSpPr/>
          <p:nvPr/>
        </p:nvSpPr>
        <p:spPr>
          <a:xfrm>
            <a:off x="2154911" y="273352"/>
            <a:ext cx="5942578" cy="640761"/>
          </a:xfrm>
          <a:prstGeom prst="rect">
            <a:avLst/>
          </a:prstGeom>
          <a:solidFill>
            <a:srgbClr val="FFFFFF"/>
          </a:solidFill>
          <a:ln>
            <a:solidFill>
              <a:srgbClr val="FFFFFF"/>
            </a:solidFill>
          </a:ln>
        </p:spPr>
      </p:sp>
    </p:spTree>
    <p:extLst>
      <p:ext uri="{BB962C8B-B14F-4D97-AF65-F5344CB8AC3E}">
        <p14:creationId xmlns:p14="http://schemas.microsoft.com/office/powerpoint/2010/main" val="1123165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add</a:t>
            </a:r>
            <a:endParaRPr/>
          </a:p>
        </p:txBody>
      </p:sp>
      <p:sp>
        <p:nvSpPr>
          <p:cNvPr id="124"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It is used to add a file to the staging area.</a:t>
            </a:r>
            <a:endParaRPr/>
          </a:p>
          <a:p>
            <a:pPr>
              <a:lnSpc>
                <a:spcPct val="100000"/>
              </a:lnSpc>
              <a:buSzPct val="45000"/>
              <a:buFont typeface="StarSymbol"/>
              <a:buChar char="l"/>
            </a:pPr>
            <a:r>
              <a:rPr lang="en-US" sz="2900">
                <a:latin typeface="Arial"/>
              </a:rPr>
              <a:t>If the file is already "tracked" - ie, it was in your last commit - you still need to call git add to add new modifications to your staging area.</a:t>
            </a:r>
            <a:endParaRPr/>
          </a:p>
          <a:p>
            <a:pPr>
              <a:lnSpc>
                <a:spcPct val="100000"/>
              </a:lnSpc>
            </a:pPr>
            <a:endParaRPr/>
          </a:p>
        </p:txBody>
      </p:sp>
      <p:pic>
        <p:nvPicPr>
          <p:cNvPr id="125" name="Picture 124"/>
          <p:cNvPicPr/>
          <p:nvPr/>
        </p:nvPicPr>
        <p:blipFill>
          <a:blip r:embed="rId2"/>
          <a:stretch>
            <a:fillRect/>
          </a:stretch>
        </p:blipFill>
        <p:spPr>
          <a:xfrm>
            <a:off x="2742703" y="4245611"/>
            <a:ext cx="4113892" cy="2351089"/>
          </a:xfrm>
          <a:prstGeom prst="rect">
            <a:avLst/>
          </a:prstGeom>
        </p:spPr>
      </p:pic>
    </p:spTree>
    <p:extLst>
      <p:ext uri="{BB962C8B-B14F-4D97-AF65-F5344CB8AC3E}">
        <p14:creationId xmlns:p14="http://schemas.microsoft.com/office/powerpoint/2010/main" val="481693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status</a:t>
            </a:r>
            <a:endParaRPr/>
          </a:p>
        </p:txBody>
      </p:sp>
      <p:sp>
        <p:nvSpPr>
          <p:cNvPr id="127"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to see what the status of your staging area is compared to the code in your working directory.</a:t>
            </a:r>
            <a:endParaRPr/>
          </a:p>
          <a:p>
            <a:pPr>
              <a:lnSpc>
                <a:spcPct val="100000"/>
              </a:lnSpc>
              <a:buSzPct val="45000"/>
              <a:buFont typeface="StarSymbol"/>
              <a:buChar char="l"/>
            </a:pPr>
            <a:r>
              <a:rPr lang="en-US" sz="2900">
                <a:latin typeface="Arial"/>
              </a:rPr>
              <a:t>Using the -s option will give you short output.</a:t>
            </a:r>
            <a:endParaRPr/>
          </a:p>
        </p:txBody>
      </p:sp>
    </p:spTree>
    <p:extLst>
      <p:ext uri="{BB962C8B-B14F-4D97-AF65-F5344CB8AC3E}">
        <p14:creationId xmlns:p14="http://schemas.microsoft.com/office/powerpoint/2010/main" val="1378381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456845" y="273352"/>
            <a:ext cx="8227784" cy="1144682"/>
          </a:xfrm>
          <a:prstGeom prst="rect">
            <a:avLst/>
          </a:prstGeom>
        </p:spPr>
      </p:sp>
      <p:pic>
        <p:nvPicPr>
          <p:cNvPr id="129" name="Picture 128"/>
          <p:cNvPicPr/>
          <p:nvPr/>
        </p:nvPicPr>
        <p:blipFill>
          <a:blip r:embed="rId2"/>
          <a:stretch>
            <a:fillRect/>
          </a:stretch>
        </p:blipFill>
        <p:spPr>
          <a:xfrm>
            <a:off x="2130746" y="298173"/>
            <a:ext cx="5509572" cy="6494805"/>
          </a:xfrm>
          <a:prstGeom prst="rect">
            <a:avLst/>
          </a:prstGeom>
        </p:spPr>
      </p:pic>
    </p:spTree>
    <p:extLst>
      <p:ext uri="{BB962C8B-B14F-4D97-AF65-F5344CB8AC3E}">
        <p14:creationId xmlns:p14="http://schemas.microsoft.com/office/powerpoint/2010/main" val="2815943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commit</a:t>
            </a:r>
            <a:endParaRPr/>
          </a:p>
        </p:txBody>
      </p:sp>
      <p:sp>
        <p:nvSpPr>
          <p:cNvPr id="131"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b="1">
                <a:latin typeface="Arial"/>
              </a:rPr>
              <a:t>RECORDS A SNAPSHOT OF THE STAGING AREA.</a:t>
            </a:r>
            <a:endParaRPr/>
          </a:p>
          <a:p>
            <a:pPr>
              <a:lnSpc>
                <a:spcPct val="100000"/>
              </a:lnSpc>
            </a:pPr>
            <a:endParaRPr/>
          </a:p>
        </p:txBody>
      </p:sp>
      <p:pic>
        <p:nvPicPr>
          <p:cNvPr id="132" name="Picture 131"/>
          <p:cNvPicPr/>
          <p:nvPr/>
        </p:nvPicPr>
        <p:blipFill>
          <a:blip r:embed="rId2"/>
          <a:stretch>
            <a:fillRect/>
          </a:stretch>
        </p:blipFill>
        <p:spPr>
          <a:xfrm>
            <a:off x="1775786" y="2678001"/>
            <a:ext cx="5537981" cy="3737771"/>
          </a:xfrm>
          <a:prstGeom prst="rect">
            <a:avLst/>
          </a:prstGeom>
        </p:spPr>
      </p:pic>
    </p:spTree>
    <p:extLst>
      <p:ext uri="{BB962C8B-B14F-4D97-AF65-F5344CB8AC3E}">
        <p14:creationId xmlns:p14="http://schemas.microsoft.com/office/powerpoint/2010/main" val="4267500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522155" y="195951"/>
            <a:ext cx="8227784" cy="1144682"/>
          </a:xfrm>
          <a:prstGeom prst="rect">
            <a:avLst/>
          </a:prstGeom>
        </p:spPr>
        <p:txBody>
          <a:bodyPr lIns="0" tIns="0" rIns="0" bIns="0" anchor="ctr"/>
          <a:lstStyle/>
          <a:p>
            <a:pPr algn="ctr">
              <a:lnSpc>
                <a:spcPct val="100000"/>
              </a:lnSpc>
            </a:pPr>
            <a:r>
              <a:rPr lang="en-US" sz="4000">
                <a:latin typeface="Arial"/>
              </a:rPr>
              <a:t>commit(contd)</a:t>
            </a:r>
            <a:endParaRPr/>
          </a:p>
        </p:txBody>
      </p:sp>
      <p:sp>
        <p:nvSpPr>
          <p:cNvPr id="134"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commit -a: Automatically adds all the unstaged files that have changed to the staging area and then commits.</a:t>
            </a:r>
            <a:endParaRPr/>
          </a:p>
          <a:p>
            <a:pPr>
              <a:lnSpc>
                <a:spcPct val="100000"/>
              </a:lnSpc>
              <a:buSzPct val="45000"/>
              <a:buFont typeface="StarSymbol"/>
              <a:buChar char="l"/>
            </a:pPr>
            <a:r>
              <a:rPr lang="en-US" sz="2900">
                <a:latin typeface="Arial"/>
              </a:rPr>
              <a:t>commit -m: Adds a message to the commit.</a:t>
            </a:r>
            <a:endParaRPr/>
          </a:p>
          <a:p>
            <a:pPr>
              <a:lnSpc>
                <a:spcPct val="100000"/>
              </a:lnSpc>
              <a:buSzPct val="45000"/>
              <a:buFont typeface="StarSymbol"/>
              <a:buChar char="l"/>
            </a:pPr>
            <a:r>
              <a:rPr lang="en-US" sz="2900">
                <a:latin typeface="Arial"/>
              </a:rPr>
              <a:t>Commit –amend: </a:t>
            </a:r>
            <a:r>
              <a:rPr lang="en-US" sz="2200">
                <a:solidFill>
                  <a:srgbClr val="000000"/>
                </a:solidFill>
                <a:latin typeface="Arial"/>
                <a:ea typeface="Calibri"/>
              </a:rPr>
              <a:t>is a convenient way to fix up the most recent commit. It lets you combine staged changes with the previous commit instead of committing it as an entirely new snapshot. It can also be used to simply edit the previous commit message without changing its snapshot.</a:t>
            </a:r>
            <a:endParaRPr/>
          </a:p>
        </p:txBody>
      </p:sp>
    </p:spTree>
    <p:extLst>
      <p:ext uri="{BB962C8B-B14F-4D97-AF65-F5344CB8AC3E}">
        <p14:creationId xmlns:p14="http://schemas.microsoft.com/office/powerpoint/2010/main" val="4282178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log</a:t>
            </a:r>
            <a:endParaRPr/>
          </a:p>
        </p:txBody>
      </p:sp>
      <p:sp>
        <p:nvSpPr>
          <p:cNvPr id="136"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Shows the commit logs.</a:t>
            </a:r>
            <a:endParaRPr/>
          </a:p>
          <a:p>
            <a:pPr>
              <a:lnSpc>
                <a:spcPct val="100000"/>
              </a:lnSpc>
              <a:buSzPct val="45000"/>
              <a:buFont typeface="StarSymbol"/>
              <a:buChar char="l"/>
            </a:pPr>
            <a:r>
              <a:rPr lang="en-US" sz="2900">
                <a:latin typeface="Arial"/>
              </a:rPr>
              <a:t>Shows the commit history of a branch.</a:t>
            </a:r>
            <a:endParaRPr/>
          </a:p>
        </p:txBody>
      </p:sp>
      <p:pic>
        <p:nvPicPr>
          <p:cNvPr id="137" name="Picture 136"/>
          <p:cNvPicPr/>
          <p:nvPr/>
        </p:nvPicPr>
        <p:blipFill>
          <a:blip r:embed="rId2"/>
          <a:stretch>
            <a:fillRect/>
          </a:stretch>
        </p:blipFill>
        <p:spPr>
          <a:xfrm>
            <a:off x="0" y="2808635"/>
            <a:ext cx="9142453" cy="4068928"/>
          </a:xfrm>
          <a:prstGeom prst="rect">
            <a:avLst/>
          </a:prstGeom>
        </p:spPr>
      </p:pic>
    </p:spTree>
    <p:extLst>
      <p:ext uri="{BB962C8B-B14F-4D97-AF65-F5344CB8AC3E}">
        <p14:creationId xmlns:p14="http://schemas.microsoft.com/office/powerpoint/2010/main" val="2795702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log(contd)</a:t>
            </a:r>
            <a:endParaRPr/>
          </a:p>
        </p:txBody>
      </p:sp>
      <p:sp>
        <p:nvSpPr>
          <p:cNvPr id="139"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log –oneline</a:t>
            </a:r>
            <a:endParaRPr/>
          </a:p>
          <a:p>
            <a:pPr>
              <a:lnSpc>
                <a:spcPct val="100000"/>
              </a:lnSpc>
              <a:buSzPct val="45000"/>
              <a:buFont typeface="StarSymbol"/>
              <a:buChar char="l"/>
            </a:pPr>
            <a:r>
              <a:rPr lang="en-US" sz="2900">
                <a:solidFill>
                  <a:srgbClr val="000000"/>
                </a:solidFill>
                <a:latin typeface="Arial"/>
                <a:ea typeface="Georgia"/>
              </a:rPr>
              <a:t>log --skip=&lt;number&gt;</a:t>
            </a:r>
            <a:endParaRPr/>
          </a:p>
          <a:p>
            <a:pPr>
              <a:lnSpc>
                <a:spcPct val="100000"/>
              </a:lnSpc>
              <a:buSzPct val="45000"/>
              <a:buFont typeface="StarSymbol"/>
              <a:buChar char="l"/>
            </a:pPr>
            <a:r>
              <a:rPr lang="en-US" sz="2900">
                <a:solidFill>
                  <a:srgbClr val="000000"/>
                </a:solidFill>
                <a:latin typeface="Arial"/>
                <a:ea typeface="Georgia"/>
              </a:rPr>
              <a:t>log --since=&lt;date&gt;</a:t>
            </a:r>
            <a:endParaRPr/>
          </a:p>
          <a:p>
            <a:pPr>
              <a:lnSpc>
                <a:spcPct val="100000"/>
              </a:lnSpc>
              <a:buSzPct val="45000"/>
              <a:buFont typeface="StarSymbol"/>
              <a:buChar char="l"/>
            </a:pPr>
            <a:r>
              <a:rPr lang="en-US" sz="2900">
                <a:solidFill>
                  <a:srgbClr val="000000"/>
                </a:solidFill>
                <a:latin typeface="Arial"/>
                <a:ea typeface="Georgia"/>
              </a:rPr>
              <a:t>log --after=&lt;date&gt;</a:t>
            </a:r>
            <a:endParaRPr/>
          </a:p>
          <a:p>
            <a:pPr>
              <a:lnSpc>
                <a:spcPct val="100000"/>
              </a:lnSpc>
              <a:buSzPct val="45000"/>
              <a:buFont typeface="StarSymbol"/>
              <a:buChar char="l"/>
            </a:pPr>
            <a:r>
              <a:rPr lang="en-US" sz="2900">
                <a:solidFill>
                  <a:srgbClr val="000000"/>
                </a:solidFill>
                <a:latin typeface="Arial"/>
                <a:ea typeface="Georgia"/>
              </a:rPr>
              <a:t>log --until=&lt;date&gt;</a:t>
            </a:r>
            <a:endParaRPr/>
          </a:p>
          <a:p>
            <a:pPr>
              <a:lnSpc>
                <a:spcPct val="100000"/>
              </a:lnSpc>
              <a:buSzPct val="45000"/>
              <a:buFont typeface="StarSymbol"/>
              <a:buChar char="l"/>
            </a:pPr>
            <a:r>
              <a:rPr lang="en-US" sz="2900">
                <a:solidFill>
                  <a:srgbClr val="000000"/>
                </a:solidFill>
                <a:latin typeface="Arial"/>
                <a:ea typeface="Georgia"/>
              </a:rPr>
              <a:t>log --before=&lt;date&gt;</a:t>
            </a:r>
            <a:endParaRPr/>
          </a:p>
          <a:p>
            <a:pPr>
              <a:lnSpc>
                <a:spcPct val="100000"/>
              </a:lnSpc>
              <a:buSzPct val="45000"/>
              <a:buFont typeface="StarSymbol"/>
              <a:buChar char="l"/>
            </a:pPr>
            <a:r>
              <a:rPr lang="en-US" sz="2900">
                <a:solidFill>
                  <a:srgbClr val="000000"/>
                </a:solidFill>
                <a:latin typeface="Arial"/>
                <a:ea typeface="Georgia"/>
              </a:rPr>
              <a:t>&lt;date=dd/mm/yyyy&gt;</a:t>
            </a:r>
            <a:endParaRPr/>
          </a:p>
          <a:p>
            <a:pPr>
              <a:lnSpc>
                <a:spcPct val="100000"/>
              </a:lnSpc>
            </a:pPr>
            <a:endParaRPr/>
          </a:p>
          <a:p>
            <a:pPr>
              <a:lnSpc>
                <a:spcPct val="100000"/>
              </a:lnSpc>
            </a:pPr>
            <a:endParaRPr/>
          </a:p>
          <a:p>
            <a:pPr>
              <a:lnSpc>
                <a:spcPct val="100000"/>
              </a:lnSpc>
            </a:pPr>
            <a:endParaRPr/>
          </a:p>
        </p:txBody>
      </p:sp>
    </p:spTree>
    <p:extLst>
      <p:ext uri="{BB962C8B-B14F-4D97-AF65-F5344CB8AC3E}">
        <p14:creationId xmlns:p14="http://schemas.microsoft.com/office/powerpoint/2010/main" val="25490983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diff</a:t>
            </a:r>
            <a:endParaRPr/>
          </a:p>
        </p:txBody>
      </p:sp>
      <p:sp>
        <p:nvSpPr>
          <p:cNvPr id="141"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Show changes between the working tree and the index or a tree, changes between the index and a tree, changes between two trees,  or changes between two files on disk.</a:t>
            </a:r>
            <a:endParaRPr/>
          </a:p>
          <a:p>
            <a:pPr>
              <a:lnSpc>
                <a:spcPct val="115000"/>
              </a:lnSpc>
            </a:pPr>
            <a:r>
              <a:rPr lang="en-US" sz="2200" b="1">
                <a:solidFill>
                  <a:srgbClr val="404040"/>
                </a:solidFill>
                <a:latin typeface="Calibri"/>
                <a:ea typeface="Calibri"/>
              </a:rPr>
              <a:t>$ diff &lt;file1&gt; &lt;file2&gt;</a:t>
            </a:r>
            <a:endParaRPr/>
          </a:p>
          <a:p>
            <a:pPr>
              <a:lnSpc>
                <a:spcPct val="115000"/>
              </a:lnSpc>
            </a:pPr>
            <a:r>
              <a:rPr lang="en-US" sz="2200" b="1">
                <a:solidFill>
                  <a:srgbClr val="404040"/>
                </a:solidFill>
                <a:latin typeface="Calibri"/>
                <a:ea typeface="Calibri"/>
              </a:rPr>
              <a:t>$ git diff &lt;start commit&gt;..&lt;end commit&gt; -- file</a:t>
            </a:r>
            <a:endParaRPr/>
          </a:p>
          <a:p>
            <a:pPr>
              <a:lnSpc>
                <a:spcPct val="115000"/>
              </a:lnSpc>
            </a:pPr>
            <a:r>
              <a:rPr lang="en-US" sz="2500">
                <a:solidFill>
                  <a:srgbClr val="000000"/>
                </a:solidFill>
                <a:latin typeface="Calibri"/>
                <a:ea typeface="Calibri"/>
              </a:rPr>
              <a:t>changes that have occured in a file between 	</a:t>
            </a:r>
            <a:endParaRPr/>
          </a:p>
          <a:p>
            <a:pPr>
              <a:lnSpc>
                <a:spcPct val="115000"/>
              </a:lnSpc>
            </a:pPr>
            <a:r>
              <a:rPr lang="en-US" sz="2500">
                <a:solidFill>
                  <a:srgbClr val="000000"/>
                </a:solidFill>
                <a:latin typeface="Calibri"/>
                <a:ea typeface="Calibri"/>
              </a:rPr>
              <a:t>two commits.</a:t>
            </a:r>
            <a:endParaRPr/>
          </a:p>
          <a:p>
            <a:pPr>
              <a:lnSpc>
                <a:spcPct val="115000"/>
              </a:lnSpc>
            </a:pPr>
            <a:endParaRPr/>
          </a:p>
          <a:p>
            <a:pPr>
              <a:lnSpc>
                <a:spcPct val="100000"/>
              </a:lnSpc>
            </a:pPr>
            <a:endParaRPr/>
          </a:p>
        </p:txBody>
      </p:sp>
    </p:spTree>
    <p:extLst>
      <p:ext uri="{BB962C8B-B14F-4D97-AF65-F5344CB8AC3E}">
        <p14:creationId xmlns:p14="http://schemas.microsoft.com/office/powerpoint/2010/main" val="40206627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Shape 87"/>
          <p:cNvPicPr preferRelativeResize="0"/>
          <p:nvPr/>
        </p:nvPicPr>
        <p:blipFill>
          <a:blip r:embed="rId3">
            <a:alphaModFix/>
          </a:blip>
          <a:stretch>
            <a:fillRect/>
          </a:stretch>
        </p:blipFill>
        <p:spPr>
          <a:xfrm>
            <a:off x="114300" y="152400"/>
            <a:ext cx="8894400" cy="6567600"/>
          </a:xfrm>
          <a:prstGeom prst="rect">
            <a:avLst/>
          </a:prstGeom>
          <a:noFill/>
          <a:ln>
            <a:noFill/>
          </a:ln>
        </p:spPr>
      </p:pic>
    </p:spTree>
    <p:extLst>
      <p:ext uri="{BB962C8B-B14F-4D97-AF65-F5344CB8AC3E}">
        <p14:creationId xmlns:p14="http://schemas.microsoft.com/office/powerpoint/2010/main" val="1590087038"/>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456845" y="273352"/>
            <a:ext cx="8227784" cy="1144682"/>
          </a:xfrm>
          <a:prstGeom prst="rect">
            <a:avLst/>
          </a:prstGeom>
        </p:spPr>
        <p:txBody>
          <a:bodyPr lIns="0" tIns="0" rIns="0" bIns="0" anchor="ctr"/>
          <a:lstStyle/>
          <a:p>
            <a:pPr algn="ctr">
              <a:lnSpc>
                <a:spcPct val="100000"/>
              </a:lnSpc>
            </a:pPr>
            <a:r>
              <a:rPr lang="en-US" sz="4000">
                <a:latin typeface="Arial"/>
              </a:rPr>
              <a:t>diff (contd)</a:t>
            </a:r>
            <a:endParaRPr/>
          </a:p>
        </p:txBody>
      </p:sp>
      <p:sp>
        <p:nvSpPr>
          <p:cNvPr id="143" name="CustomShape 2"/>
          <p:cNvSpPr/>
          <p:nvPr/>
        </p:nvSpPr>
        <p:spPr>
          <a:xfrm>
            <a:off x="456845" y="1604841"/>
            <a:ext cx="8227784" cy="3977484"/>
          </a:xfrm>
          <a:prstGeom prst="rect">
            <a:avLst/>
          </a:prstGeom>
        </p:spPr>
        <p:txBody>
          <a:bodyPr lIns="0" tIns="0" rIns="0" bIns="0"/>
          <a:lstStyle/>
          <a:p>
            <a:pPr>
              <a:lnSpc>
                <a:spcPct val="100000"/>
              </a:lnSpc>
              <a:buSzPct val="45000"/>
              <a:buFont typeface="StarSymbol"/>
              <a:buChar char="l"/>
            </a:pPr>
            <a:r>
              <a:rPr lang="en-US" sz="2900">
                <a:latin typeface="Arial"/>
              </a:rPr>
              <a:t>$ git diff : Changes in the working tree not yet staged for the next commit.</a:t>
            </a:r>
            <a:endParaRPr/>
          </a:p>
          <a:p>
            <a:pPr>
              <a:lnSpc>
                <a:spcPct val="100000"/>
              </a:lnSpc>
              <a:buSzPct val="45000"/>
              <a:buFont typeface="StarSymbol"/>
              <a:buChar char="l"/>
            </a:pPr>
            <a:r>
              <a:rPr lang="en-US" sz="2900">
                <a:latin typeface="Arial"/>
              </a:rPr>
              <a:t>$ git diff –cached: Changes between the index and your last commit; what you would be committing if you run "git commit" without "-a" option.</a:t>
            </a:r>
            <a:endParaRPr/>
          </a:p>
          <a:p>
            <a:pPr>
              <a:lnSpc>
                <a:spcPct val="100000"/>
              </a:lnSpc>
              <a:buSzPct val="45000"/>
              <a:buFont typeface="StarSymbol"/>
              <a:buChar char="l"/>
            </a:pPr>
            <a:r>
              <a:rPr lang="en-US" sz="2900">
                <a:latin typeface="Arial"/>
              </a:rPr>
              <a:t>$ git diff HEAD: Changes in the working tree since your last commit; what you would be committing if you run "git commit -a"</a:t>
            </a:r>
            <a:endParaRPr/>
          </a:p>
          <a:p>
            <a:pPr>
              <a:lnSpc>
                <a:spcPct val="100000"/>
              </a:lnSpc>
            </a:pPr>
            <a:endParaRPr/>
          </a:p>
        </p:txBody>
      </p:sp>
    </p:spTree>
    <p:extLst>
      <p:ext uri="{BB962C8B-B14F-4D97-AF65-F5344CB8AC3E}">
        <p14:creationId xmlns:p14="http://schemas.microsoft.com/office/powerpoint/2010/main" val="1460169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522155" y="690402"/>
            <a:ext cx="8228110" cy="4926868"/>
          </a:xfrm>
          <a:prstGeom prst="rect">
            <a:avLst/>
          </a:prstGeom>
        </p:spPr>
        <p:txBody>
          <a:bodyPr lIns="0" tIns="0" rIns="0" bIns="0"/>
          <a:lstStyle/>
          <a:p>
            <a:pPr>
              <a:lnSpc>
                <a:spcPct val="100000"/>
              </a:lnSpc>
            </a:pPr>
            <a:endParaRPr/>
          </a:p>
          <a:p>
            <a:pPr>
              <a:lnSpc>
                <a:spcPct val="100000"/>
              </a:lnSpc>
              <a:buSzPct val="45000"/>
              <a:buFont typeface="StarSymbol"/>
              <a:buChar char="l"/>
            </a:pPr>
            <a:r>
              <a:rPr lang="en-US" sz="2900">
                <a:latin typeface="Arial"/>
              </a:rPr>
              <a:t>$ git diff HEAD^ HEAD: Compare the version before the last commit and the last commit.</a:t>
            </a:r>
            <a:endParaRPr/>
          </a:p>
          <a:p>
            <a:pPr>
              <a:lnSpc>
                <a:spcPct val="100000"/>
              </a:lnSpc>
              <a:buSzPct val="45000"/>
              <a:buFont typeface="StarSymbol"/>
              <a:buChar char="l"/>
            </a:pPr>
            <a:r>
              <a:rPr lang="en-US" sz="2900">
                <a:latin typeface="Arial"/>
              </a:rPr>
              <a:t>$ git diff –diff-filter=MRC:Show only modification, rename, and copy, but not addition or deletion.</a:t>
            </a:r>
            <a:endParaRPr/>
          </a:p>
          <a:p>
            <a:pPr>
              <a:lnSpc>
                <a:spcPct val="100000"/>
              </a:lnSpc>
              <a:buSzPct val="45000"/>
              <a:buFont typeface="StarSymbol"/>
              <a:buChar char="l"/>
            </a:pPr>
            <a:r>
              <a:rPr lang="en-US" sz="2900">
                <a:latin typeface="Arial"/>
              </a:rPr>
              <a:t>$ git diff –name-status: Show only names and the nature of change, but not actual diff output.</a:t>
            </a:r>
            <a:endParaRPr/>
          </a:p>
          <a:p>
            <a:pPr>
              <a:lnSpc>
                <a:spcPct val="100000"/>
              </a:lnSpc>
              <a:buSzPct val="45000"/>
              <a:buFont typeface="StarSymbol"/>
              <a:buChar char="l"/>
            </a:pPr>
            <a:r>
              <a:rPr lang="en-US" sz="2900">
                <a:latin typeface="Arial"/>
              </a:rPr>
              <a:t>git diff -R: Shows the output in reverse.</a:t>
            </a:r>
            <a:endParaRPr/>
          </a:p>
          <a:p>
            <a:pPr>
              <a:lnSpc>
                <a:spcPct val="100000"/>
              </a:lnSpc>
            </a:pPr>
            <a:endParaRPr/>
          </a:p>
        </p:txBody>
      </p:sp>
    </p:spTree>
    <p:extLst>
      <p:ext uri="{BB962C8B-B14F-4D97-AF65-F5344CB8AC3E}">
        <p14:creationId xmlns:p14="http://schemas.microsoft.com/office/powerpoint/2010/main" val="25829624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456845" y="273352"/>
            <a:ext cx="8227784" cy="1145009"/>
          </a:xfrm>
          <a:prstGeom prst="rect">
            <a:avLst/>
          </a:prstGeom>
        </p:spPr>
        <p:txBody>
          <a:bodyPr wrap="none" lIns="0" tIns="0" rIns="0" bIns="0" anchor="ctr"/>
          <a:lstStyle/>
          <a:p>
            <a:pPr algn="ctr"/>
            <a:r>
              <a:rPr lang="en-US"/>
              <a:t>stash</a:t>
            </a:r>
            <a:endParaRPr/>
          </a:p>
        </p:txBody>
      </p:sp>
      <p:sp>
        <p:nvSpPr>
          <p:cNvPr id="2" name="TextBox 1"/>
          <p:cNvSpPr txBox="1"/>
          <p:nvPr/>
        </p:nvSpPr>
        <p:spPr>
          <a:xfrm>
            <a:off x="456845" y="1981200"/>
            <a:ext cx="8534755" cy="1200329"/>
          </a:xfrm>
          <a:prstGeom prst="rect">
            <a:avLst/>
          </a:prstGeom>
          <a:noFill/>
        </p:spPr>
        <p:txBody>
          <a:bodyPr wrap="square" rtlCol="0">
            <a:spAutoFit/>
          </a:bodyPr>
          <a:lstStyle/>
          <a:p>
            <a:r>
              <a:rPr lang="en-US" dirty="0" smtClean="0"/>
              <a:t>You're in the middle of some changes but something comes up that you need to jump over to, like a so-urgent-right-now </a:t>
            </a:r>
            <a:r>
              <a:rPr lang="en-US" dirty="0" err="1" smtClean="0"/>
              <a:t>bugfix</a:t>
            </a:r>
            <a:r>
              <a:rPr lang="en-US" dirty="0" smtClean="0"/>
              <a:t>, but don't want to commit or lose your current edits. </a:t>
            </a:r>
            <a:r>
              <a:rPr lang="en-US" dirty="0" err="1" smtClean="0"/>
              <a:t>git</a:t>
            </a:r>
            <a:r>
              <a:rPr lang="en-US" dirty="0" smtClean="0"/>
              <a:t> stash is there for you.</a:t>
            </a:r>
            <a:endParaRPr lang="en-US" sz="1200" dirty="0" smtClean="0"/>
          </a:p>
          <a:p>
            <a:endParaRPr lang="en-US" dirty="0"/>
          </a:p>
        </p:txBody>
      </p:sp>
      <p:sp>
        <p:nvSpPr>
          <p:cNvPr id="3" name="TextBox 2"/>
          <p:cNvSpPr txBox="1"/>
          <p:nvPr/>
        </p:nvSpPr>
        <p:spPr>
          <a:xfrm>
            <a:off x="533400" y="3810000"/>
            <a:ext cx="8151229" cy="1200329"/>
          </a:xfrm>
          <a:prstGeom prst="rect">
            <a:avLst/>
          </a:prstGeom>
          <a:noFill/>
        </p:spPr>
        <p:txBody>
          <a:bodyPr wrap="square" rtlCol="0">
            <a:spAutoFit/>
          </a:bodyPr>
          <a:lstStyle/>
          <a:p>
            <a:r>
              <a:rPr lang="en-US" dirty="0" smtClean="0"/>
              <a:t>Stashing takes the current state of the working directory and index, puts it on a stack for later, and gives you back a clean working directory. It will then leave you at the state of the last commit.</a:t>
            </a:r>
          </a:p>
          <a:p>
            <a:endParaRPr lang="en-US" dirty="0"/>
          </a:p>
        </p:txBody>
      </p:sp>
    </p:spTree>
    <p:extLst>
      <p:ext uri="{BB962C8B-B14F-4D97-AF65-F5344CB8AC3E}">
        <p14:creationId xmlns:p14="http://schemas.microsoft.com/office/powerpoint/2010/main" val="171267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456845" y="273352"/>
            <a:ext cx="8227784" cy="1145009"/>
          </a:xfrm>
          <a:prstGeom prst="rect">
            <a:avLst/>
          </a:prstGeom>
        </p:spPr>
        <p:txBody>
          <a:bodyPr wrap="none" lIns="0" tIns="0" rIns="0" bIns="0" anchor="ctr"/>
          <a:lstStyle/>
          <a:p>
            <a:pPr algn="ctr"/>
            <a:r>
              <a:rPr lang="en-US"/>
              <a:t>Stash(cntd)</a:t>
            </a:r>
            <a:endParaRPr/>
          </a:p>
        </p:txBody>
      </p:sp>
      <p:sp>
        <p:nvSpPr>
          <p:cNvPr id="149" name="TextShape 2"/>
          <p:cNvSpPr txBox="1"/>
          <p:nvPr/>
        </p:nvSpPr>
        <p:spPr>
          <a:xfrm>
            <a:off x="456845" y="1604841"/>
            <a:ext cx="8227784" cy="3977484"/>
          </a:xfrm>
          <a:prstGeom prst="rect">
            <a:avLst/>
          </a:prstGeom>
        </p:spPr>
        <p:txBody>
          <a:bodyPr wrap="none" lIns="0" tIns="0" rIns="0" bIns="0" anchor="ctr"/>
          <a:lstStyle/>
          <a:p>
            <a:r>
              <a:rPr lang="en-US"/>
              <a:t>git stash</a:t>
            </a:r>
            <a:endParaRPr/>
          </a:p>
          <a:p>
            <a:endParaRPr/>
          </a:p>
          <a:p>
            <a:r>
              <a:rPr lang="en-US"/>
              <a:t>git stash apply</a:t>
            </a:r>
            <a:endParaRPr/>
          </a:p>
          <a:p>
            <a:endParaRPr/>
          </a:p>
          <a:p>
            <a:r>
              <a:rPr lang="en-US"/>
              <a:t>git stash list</a:t>
            </a:r>
            <a:endParaRPr/>
          </a:p>
          <a:p>
            <a:endParaRPr/>
          </a:p>
          <a:p>
            <a:r>
              <a:rPr lang="en-US"/>
              <a:t>git stash drop</a:t>
            </a:r>
            <a:endParaRPr/>
          </a:p>
          <a:p>
            <a:endParaRPr/>
          </a:p>
        </p:txBody>
      </p:sp>
    </p:spTree>
    <p:extLst>
      <p:ext uri="{BB962C8B-B14F-4D97-AF65-F5344CB8AC3E}">
        <p14:creationId xmlns:p14="http://schemas.microsoft.com/office/powerpoint/2010/main" val="58805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455866" y="273679"/>
            <a:ext cx="8227130" cy="1144682"/>
          </a:xfrm>
          <a:prstGeom prst="rect">
            <a:avLst/>
          </a:prstGeom>
        </p:spPr>
        <p:txBody>
          <a:bodyPr lIns="0" tIns="30043" rIns="0" bIns="0" anchor="ctr"/>
          <a:lstStyle/>
          <a:p>
            <a:r>
              <a:rPr lang="en-US" sz="4000">
                <a:solidFill>
                  <a:srgbClr val="000000"/>
                </a:solidFill>
                <a:latin typeface="Arial"/>
              </a:rPr>
              <a:t>GIT checkout(to switch between branches) </a:t>
            </a:r>
            <a:endParaRPr/>
          </a:p>
          <a:p>
            <a:pPr algn="ctr">
              <a:lnSpc>
                <a:spcPct val="94000"/>
              </a:lnSpc>
            </a:pPr>
            <a:endParaRPr/>
          </a:p>
        </p:txBody>
      </p:sp>
      <p:sp>
        <p:nvSpPr>
          <p:cNvPr id="151" name="CustomShape 2"/>
          <p:cNvSpPr/>
          <p:nvPr/>
        </p:nvSpPr>
        <p:spPr>
          <a:xfrm>
            <a:off x="455866" y="1113003"/>
            <a:ext cx="8227130" cy="4961160"/>
          </a:xfrm>
          <a:prstGeom prst="rect">
            <a:avLst/>
          </a:prstGeom>
        </p:spPr>
        <p:txBody>
          <a:bodyPr lIns="0" tIns="21879" rIns="0" bIns="0" anchor="ctr"/>
          <a:lstStyle/>
          <a:p>
            <a:pPr>
              <a:lnSpc>
                <a:spcPct val="94000"/>
              </a:lnSpc>
            </a:pPr>
            <a:r>
              <a:rPr lang="en-US" sz="2200">
                <a:solidFill>
                  <a:srgbClr val="000000"/>
                </a:solidFill>
                <a:latin typeface="Arial"/>
              </a:rPr>
              <a:t>The git checkout command serves three distinct functions: </a:t>
            </a:r>
            <a:endParaRPr/>
          </a:p>
          <a:p>
            <a:pPr>
              <a:lnSpc>
                <a:spcPct val="94000"/>
              </a:lnSpc>
            </a:pPr>
            <a:r>
              <a:rPr lang="en-US" sz="2200">
                <a:solidFill>
                  <a:srgbClr val="000000"/>
                </a:solidFill>
                <a:latin typeface="Arial"/>
              </a:rPr>
              <a:t>1. checking out files </a:t>
            </a:r>
            <a:endParaRPr/>
          </a:p>
          <a:p>
            <a:pPr>
              <a:lnSpc>
                <a:spcPct val="94000"/>
              </a:lnSpc>
            </a:pPr>
            <a:r>
              <a:rPr lang="en-US" sz="2200">
                <a:solidFill>
                  <a:srgbClr val="000000"/>
                </a:solidFill>
                <a:latin typeface="Arial"/>
              </a:rPr>
              <a:t>2. checking out commits </a:t>
            </a:r>
            <a:endParaRPr/>
          </a:p>
          <a:p>
            <a:pPr>
              <a:lnSpc>
                <a:spcPct val="94000"/>
              </a:lnSpc>
            </a:pPr>
            <a:r>
              <a:rPr lang="en-US" sz="2200">
                <a:solidFill>
                  <a:srgbClr val="000000"/>
                </a:solidFill>
                <a:latin typeface="Arial"/>
              </a:rPr>
              <a:t>3. checking out branches. </a:t>
            </a:r>
            <a:endParaRPr/>
          </a:p>
          <a:p>
            <a:pPr>
              <a:lnSpc>
                <a:spcPct val="94000"/>
              </a:lnSpc>
            </a:pPr>
            <a:r>
              <a:rPr lang="en-US" sz="2200">
                <a:solidFill>
                  <a:srgbClr val="000000"/>
                </a:solidFill>
                <a:latin typeface="Arial"/>
              </a:rPr>
              <a:t>Checking out a commit makes the entire working directory match that commit. This can be used to view an old state of your project without altering your current state in any way. </a:t>
            </a:r>
            <a:endParaRPr/>
          </a:p>
          <a:p>
            <a:pPr>
              <a:lnSpc>
                <a:spcPct val="94000"/>
              </a:lnSpc>
            </a:pPr>
            <a:r>
              <a:rPr lang="en-US" sz="2200">
                <a:solidFill>
                  <a:srgbClr val="000000"/>
                </a:solidFill>
                <a:latin typeface="Arial"/>
              </a:rPr>
              <a:t>Checking out a file lets you see an old version of that particular file, leaving the rest of your working directory untouched.</a:t>
            </a:r>
            <a:endParaRPr/>
          </a:p>
          <a:p>
            <a:pPr>
              <a:lnSpc>
                <a:spcPct val="94000"/>
              </a:lnSpc>
            </a:pPr>
            <a:endParaRPr/>
          </a:p>
          <a:p>
            <a:pPr>
              <a:lnSpc>
                <a:spcPct val="94000"/>
              </a:lnSpc>
            </a:pPr>
            <a:r>
              <a:rPr lang="en-US" sz="2200">
                <a:solidFill>
                  <a:srgbClr val="000000"/>
                </a:solidFill>
                <a:latin typeface="Arial"/>
              </a:rPr>
              <a:t> </a:t>
            </a:r>
            <a:endParaRPr/>
          </a:p>
        </p:txBody>
      </p:sp>
    </p:spTree>
    <p:extLst>
      <p:ext uri="{BB962C8B-B14F-4D97-AF65-F5344CB8AC3E}">
        <p14:creationId xmlns:p14="http://schemas.microsoft.com/office/powerpoint/2010/main" val="16321458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274956" y="1493149"/>
            <a:ext cx="8434164" cy="4918377"/>
          </a:xfrm>
          <a:prstGeom prst="rect">
            <a:avLst/>
          </a:prstGeom>
        </p:spPr>
        <p:txBody>
          <a:bodyPr lIns="0" tIns="21879" rIns="0" bIns="0"/>
          <a:lstStyle/>
          <a:p>
            <a:pPr>
              <a:lnSpc>
                <a:spcPct val="94000"/>
              </a:lnSpc>
              <a:buSzPct val="45000"/>
              <a:buFont typeface="Wingdings" charset="2"/>
              <a:buChar char=""/>
            </a:pPr>
            <a:r>
              <a:rPr lang="en-US" sz="2900">
                <a:solidFill>
                  <a:srgbClr val="000000"/>
                </a:solidFill>
                <a:latin typeface="Arial"/>
              </a:rPr>
              <a:t>Usage</a:t>
            </a:r>
            <a:endParaRPr/>
          </a:p>
          <a:p>
            <a:pPr>
              <a:lnSpc>
                <a:spcPct val="94000"/>
              </a:lnSpc>
              <a:buSzPct val="45000"/>
              <a:buFont typeface="Wingdings" charset="2"/>
              <a:buChar char=""/>
            </a:pPr>
            <a:r>
              <a:rPr lang="en-US" sz="2900">
                <a:solidFill>
                  <a:srgbClr val="000000"/>
                </a:solidFill>
                <a:latin typeface="Arial"/>
              </a:rPr>
              <a:t>git checkout master</a:t>
            </a:r>
            <a:endParaRPr/>
          </a:p>
          <a:p>
            <a:pPr>
              <a:lnSpc>
                <a:spcPct val="94000"/>
              </a:lnSpc>
              <a:buSzPct val="45000"/>
              <a:buFont typeface="Wingdings" charset="2"/>
              <a:buChar char=""/>
            </a:pPr>
            <a:r>
              <a:rPr lang="en-US" sz="2900">
                <a:solidFill>
                  <a:srgbClr val="000000"/>
                </a:solidFill>
                <a:latin typeface="Arial"/>
              </a:rPr>
              <a:t>Return to the master branch. </a:t>
            </a:r>
            <a:endParaRPr/>
          </a:p>
          <a:p>
            <a:pPr>
              <a:lnSpc>
                <a:spcPct val="94000"/>
              </a:lnSpc>
            </a:pPr>
            <a:endParaRPr/>
          </a:p>
          <a:p>
            <a:pPr>
              <a:lnSpc>
                <a:spcPct val="94000"/>
              </a:lnSpc>
              <a:buSzPct val="45000"/>
              <a:buFont typeface="Wingdings" charset="2"/>
              <a:buChar char=""/>
            </a:pPr>
            <a:r>
              <a:rPr lang="en-US" sz="2900">
                <a:solidFill>
                  <a:srgbClr val="000000"/>
                </a:solidFill>
                <a:latin typeface="Arial"/>
              </a:rPr>
              <a:t>git checkout &lt;commit&gt;</a:t>
            </a:r>
            <a:endParaRPr/>
          </a:p>
          <a:p>
            <a:pPr>
              <a:lnSpc>
                <a:spcPct val="94000"/>
              </a:lnSpc>
              <a:buSzPct val="45000"/>
              <a:buFont typeface="Wingdings" charset="2"/>
              <a:buChar char=""/>
            </a:pPr>
            <a:r>
              <a:rPr lang="en-US" sz="2900">
                <a:solidFill>
                  <a:srgbClr val="000000"/>
                </a:solidFill>
                <a:latin typeface="Arial"/>
              </a:rPr>
              <a:t>Update all files in the working directory to match the specified commit. You can use either a commit hash or a tag as the &lt;commit&gt; argument. This will put you in a detached HEAD state.</a:t>
            </a:r>
            <a:endParaRPr/>
          </a:p>
          <a:p>
            <a:pPr>
              <a:lnSpc>
                <a:spcPct val="94000"/>
              </a:lnSpc>
            </a:pPr>
            <a:endParaRPr/>
          </a:p>
        </p:txBody>
      </p:sp>
    </p:spTree>
    <p:extLst>
      <p:ext uri="{BB962C8B-B14F-4D97-AF65-F5344CB8AC3E}">
        <p14:creationId xmlns:p14="http://schemas.microsoft.com/office/powerpoint/2010/main" val="10502585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455866" y="273679"/>
            <a:ext cx="8227130" cy="1144682"/>
          </a:xfrm>
          <a:prstGeom prst="rect">
            <a:avLst/>
          </a:prstGeom>
        </p:spPr>
        <p:txBody>
          <a:bodyPr lIns="0" tIns="30043" rIns="0" bIns="0" anchor="ctr"/>
          <a:lstStyle/>
          <a:p>
            <a:pPr algn="ctr"/>
            <a:r>
              <a:rPr lang="en-US" sz="4000">
                <a:solidFill>
                  <a:srgbClr val="000000"/>
                </a:solidFill>
                <a:latin typeface="Arial"/>
              </a:rPr>
              <a:t>git-rm </a:t>
            </a:r>
            <a:endParaRPr/>
          </a:p>
          <a:p>
            <a:pPr algn="ctr">
              <a:lnSpc>
                <a:spcPct val="94000"/>
              </a:lnSpc>
            </a:pPr>
            <a:endParaRPr/>
          </a:p>
        </p:txBody>
      </p:sp>
      <p:sp>
        <p:nvSpPr>
          <p:cNvPr id="154" name="CustomShape 2"/>
          <p:cNvSpPr/>
          <p:nvPr/>
        </p:nvSpPr>
        <p:spPr>
          <a:xfrm>
            <a:off x="455866" y="1604188"/>
            <a:ext cx="8227130" cy="3977811"/>
          </a:xfrm>
          <a:prstGeom prst="rect">
            <a:avLst/>
          </a:prstGeom>
        </p:spPr>
        <p:txBody>
          <a:bodyPr lIns="0" tIns="21879" rIns="0" bIns="0"/>
          <a:lstStyle/>
          <a:p>
            <a:pPr>
              <a:lnSpc>
                <a:spcPct val="94000"/>
              </a:lnSpc>
            </a:pPr>
            <a:r>
              <a:rPr lang="en-US" sz="2900">
                <a:solidFill>
                  <a:srgbClr val="000000"/>
                </a:solidFill>
                <a:latin typeface="Arial"/>
              </a:rPr>
              <a:t>- Remove files from the working tree and from the index</a:t>
            </a:r>
            <a:endParaRPr/>
          </a:p>
          <a:p>
            <a:pPr>
              <a:lnSpc>
                <a:spcPct val="94000"/>
              </a:lnSpc>
            </a:pPr>
            <a:r>
              <a:rPr lang="en-US" sz="2900">
                <a:solidFill>
                  <a:srgbClr val="000000"/>
                </a:solidFill>
                <a:latin typeface="Arial"/>
              </a:rPr>
              <a:t>- Thus, given two directories d and d2, there is a difference between using git rm 'd*' and git rm 'd/*', as the former will also remove all of directory d2.</a:t>
            </a:r>
            <a:endParaRPr/>
          </a:p>
        </p:txBody>
      </p:sp>
    </p:spTree>
    <p:extLst>
      <p:ext uri="{BB962C8B-B14F-4D97-AF65-F5344CB8AC3E}">
        <p14:creationId xmlns:p14="http://schemas.microsoft.com/office/powerpoint/2010/main" val="6789978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455866" y="273679"/>
            <a:ext cx="8227130" cy="1144682"/>
          </a:xfrm>
          <a:prstGeom prst="rect">
            <a:avLst/>
          </a:prstGeom>
        </p:spPr>
        <p:txBody>
          <a:bodyPr lIns="0" tIns="30043" rIns="0" bIns="0" anchor="ctr"/>
          <a:lstStyle/>
          <a:p>
            <a:pPr algn="ctr">
              <a:lnSpc>
                <a:spcPct val="94000"/>
              </a:lnSpc>
            </a:pPr>
            <a:r>
              <a:rPr lang="en-US" sz="4000">
                <a:solidFill>
                  <a:srgbClr val="000000"/>
                </a:solidFill>
                <a:latin typeface="Arial"/>
              </a:rPr>
              <a:t>GIT revert</a:t>
            </a:r>
            <a:endParaRPr/>
          </a:p>
        </p:txBody>
      </p:sp>
      <p:sp>
        <p:nvSpPr>
          <p:cNvPr id="159" name="CustomShape 2"/>
          <p:cNvSpPr/>
          <p:nvPr/>
        </p:nvSpPr>
        <p:spPr>
          <a:xfrm>
            <a:off x="455866" y="1604188"/>
            <a:ext cx="8227130" cy="3977811"/>
          </a:xfrm>
          <a:prstGeom prst="rect">
            <a:avLst/>
          </a:prstGeom>
        </p:spPr>
        <p:txBody>
          <a:bodyPr lIns="0" tIns="21879" rIns="0" bIns="0" anchor="ctr"/>
          <a:lstStyle/>
          <a:p>
            <a:pPr>
              <a:lnSpc>
                <a:spcPct val="94000"/>
              </a:lnSpc>
            </a:pPr>
            <a:r>
              <a:rPr lang="en-US" sz="2900">
                <a:solidFill>
                  <a:srgbClr val="000000"/>
                </a:solidFill>
                <a:latin typeface="Arial"/>
              </a:rPr>
              <a:t>The git revert command undoes a committed snapshot. But, instead of removing the commit from the project history, it figures out how to undo the changes introduced by the commit and appends a new commit with the resulting content. This prevents Git from losing history, which is important for the integrity of your revision history and for reliable collaboration.</a:t>
            </a:r>
            <a:endParaRPr/>
          </a:p>
        </p:txBody>
      </p:sp>
    </p:spTree>
    <p:extLst>
      <p:ext uri="{BB962C8B-B14F-4D97-AF65-F5344CB8AC3E}">
        <p14:creationId xmlns:p14="http://schemas.microsoft.com/office/powerpoint/2010/main" val="23236664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455866" y="273678"/>
            <a:ext cx="8227130" cy="1145009"/>
          </a:xfrm>
          <a:prstGeom prst="rect">
            <a:avLst/>
          </a:prstGeom>
        </p:spPr>
      </p:sp>
      <p:pic>
        <p:nvPicPr>
          <p:cNvPr id="161" name="Picture 160"/>
          <p:cNvPicPr/>
          <p:nvPr/>
        </p:nvPicPr>
        <p:blipFill>
          <a:blip r:embed="rId3"/>
          <a:stretch>
            <a:fillRect/>
          </a:stretch>
        </p:blipFill>
        <p:spPr>
          <a:xfrm>
            <a:off x="1605325" y="2330187"/>
            <a:ext cx="5935068" cy="2203146"/>
          </a:xfrm>
          <a:prstGeom prst="rect">
            <a:avLst/>
          </a:prstGeom>
        </p:spPr>
      </p:pic>
    </p:spTree>
    <p:extLst>
      <p:ext uri="{BB962C8B-B14F-4D97-AF65-F5344CB8AC3E}">
        <p14:creationId xmlns:p14="http://schemas.microsoft.com/office/powerpoint/2010/main" val="6921304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455866" y="273679"/>
            <a:ext cx="8227130" cy="1144682"/>
          </a:xfrm>
          <a:prstGeom prst="rect">
            <a:avLst/>
          </a:prstGeom>
        </p:spPr>
        <p:txBody>
          <a:bodyPr lIns="0" tIns="30043" rIns="0" bIns="0" anchor="ctr"/>
          <a:lstStyle/>
          <a:p>
            <a:pPr algn="ctr">
              <a:lnSpc>
                <a:spcPct val="94000"/>
              </a:lnSpc>
            </a:pPr>
            <a:r>
              <a:rPr lang="en-US" sz="4000">
                <a:solidFill>
                  <a:srgbClr val="000000"/>
                </a:solidFill>
                <a:latin typeface="Arial"/>
              </a:rPr>
              <a:t>GIT reset</a:t>
            </a:r>
            <a:endParaRPr/>
          </a:p>
        </p:txBody>
      </p:sp>
      <p:sp>
        <p:nvSpPr>
          <p:cNvPr id="163" name="CustomShape 2"/>
          <p:cNvSpPr/>
          <p:nvPr/>
        </p:nvSpPr>
        <p:spPr>
          <a:xfrm>
            <a:off x="455866" y="1604188"/>
            <a:ext cx="8227130" cy="3977811"/>
          </a:xfrm>
          <a:prstGeom prst="rect">
            <a:avLst/>
          </a:prstGeom>
        </p:spPr>
        <p:txBody>
          <a:bodyPr lIns="0" tIns="21879" rIns="0" bIns="0"/>
          <a:lstStyle/>
          <a:p>
            <a:pPr>
              <a:lnSpc>
                <a:spcPct val="94000"/>
              </a:lnSpc>
            </a:pPr>
            <a:r>
              <a:rPr lang="en-US" sz="2900">
                <a:solidFill>
                  <a:srgbClr val="000000"/>
                </a:solidFill>
                <a:latin typeface="Arial"/>
              </a:rPr>
              <a:t>Three types of reset</a:t>
            </a:r>
            <a:endParaRPr/>
          </a:p>
          <a:p>
            <a:pPr>
              <a:lnSpc>
                <a:spcPct val="94000"/>
              </a:lnSpc>
              <a:buSzPct val="45000"/>
              <a:buFont typeface="Wingdings" charset="2"/>
              <a:buChar char=""/>
            </a:pPr>
            <a:r>
              <a:rPr lang="en-US" sz="2900">
                <a:solidFill>
                  <a:srgbClr val="000000"/>
                </a:solidFill>
                <a:latin typeface="Arial"/>
              </a:rPr>
              <a:t>--soft</a:t>
            </a:r>
            <a:endParaRPr/>
          </a:p>
          <a:p>
            <a:pPr>
              <a:lnSpc>
                <a:spcPct val="94000"/>
              </a:lnSpc>
              <a:buSzPct val="45000"/>
              <a:buFont typeface="Wingdings" charset="2"/>
              <a:buChar char=""/>
            </a:pPr>
            <a:r>
              <a:rPr lang="en-US" sz="2900">
                <a:solidFill>
                  <a:srgbClr val="000000"/>
                </a:solidFill>
                <a:latin typeface="Arial"/>
              </a:rPr>
              <a:t>--mixed(default)</a:t>
            </a:r>
            <a:endParaRPr/>
          </a:p>
          <a:p>
            <a:pPr>
              <a:lnSpc>
                <a:spcPct val="94000"/>
              </a:lnSpc>
              <a:buSzPct val="45000"/>
              <a:buFont typeface="Wingdings" charset="2"/>
              <a:buChar char=""/>
            </a:pPr>
            <a:r>
              <a:rPr lang="en-US" sz="2900">
                <a:solidFill>
                  <a:srgbClr val="000000"/>
                </a:solidFill>
                <a:latin typeface="Arial"/>
              </a:rPr>
              <a:t>--hard</a:t>
            </a:r>
            <a:endParaRPr/>
          </a:p>
        </p:txBody>
      </p:sp>
    </p:spTree>
    <p:extLst>
      <p:ext uri="{BB962C8B-B14F-4D97-AF65-F5344CB8AC3E}">
        <p14:creationId xmlns:p14="http://schemas.microsoft.com/office/powerpoint/2010/main" val="2940507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0" y="1"/>
            <a:ext cx="9143999" cy="6857999"/>
          </a:xfrm>
          <a:prstGeom prst="rect">
            <a:avLst/>
          </a:prstGeom>
          <a:noFill/>
          <a:ln>
            <a:noFill/>
          </a:ln>
        </p:spPr>
      </p:pic>
    </p:spTree>
    <p:extLst>
      <p:ext uri="{BB962C8B-B14F-4D97-AF65-F5344CB8AC3E}">
        <p14:creationId xmlns:p14="http://schemas.microsoft.com/office/powerpoint/2010/main" val="3267362776"/>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455866" y="1604188"/>
            <a:ext cx="8227130" cy="3977811"/>
          </a:xfrm>
          <a:prstGeom prst="rect">
            <a:avLst/>
          </a:prstGeom>
        </p:spPr>
        <p:txBody>
          <a:bodyPr lIns="0" tIns="21879" rIns="0" bIns="0"/>
          <a:lstStyle/>
          <a:p>
            <a:pPr>
              <a:lnSpc>
                <a:spcPct val="94000"/>
              </a:lnSpc>
            </a:pPr>
            <a:endParaRPr/>
          </a:p>
          <a:p>
            <a:pPr>
              <a:lnSpc>
                <a:spcPct val="94000"/>
              </a:lnSpc>
              <a:buSzPct val="45000"/>
              <a:buFont typeface="Wingdings" charset="2"/>
              <a:buChar char=""/>
            </a:pPr>
            <a:r>
              <a:rPr lang="en-US" sz="2900">
                <a:solidFill>
                  <a:srgbClr val="000000"/>
                </a:solidFill>
                <a:latin typeface="Arial"/>
              </a:rPr>
              <a:t>git reset &lt;file&gt;</a:t>
            </a:r>
            <a:endParaRPr/>
          </a:p>
          <a:p>
            <a:pPr>
              <a:lnSpc>
                <a:spcPct val="94000"/>
              </a:lnSpc>
              <a:buSzPct val="45000"/>
              <a:buFont typeface="Wingdings" charset="2"/>
              <a:buChar char=""/>
            </a:pPr>
            <a:r>
              <a:rPr lang="en-US" sz="2900">
                <a:solidFill>
                  <a:srgbClr val="000000"/>
                </a:solidFill>
                <a:latin typeface="Arial"/>
              </a:rPr>
              <a:t>Remove the specified file from the staging area, but leave the working directory unchanged. This unstages a file without overwriting any changes.</a:t>
            </a:r>
            <a:endParaRPr/>
          </a:p>
        </p:txBody>
      </p:sp>
    </p:spTree>
    <p:extLst>
      <p:ext uri="{BB962C8B-B14F-4D97-AF65-F5344CB8AC3E}">
        <p14:creationId xmlns:p14="http://schemas.microsoft.com/office/powerpoint/2010/main" val="41385337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455866" y="273679"/>
            <a:ext cx="8227130" cy="1144682"/>
          </a:xfrm>
          <a:prstGeom prst="rect">
            <a:avLst/>
          </a:prstGeom>
        </p:spPr>
        <p:txBody>
          <a:bodyPr lIns="0" tIns="30043" rIns="0" bIns="0" anchor="ctr"/>
          <a:lstStyle/>
          <a:p>
            <a:pPr algn="ctr">
              <a:lnSpc>
                <a:spcPct val="94000"/>
              </a:lnSpc>
            </a:pPr>
            <a:r>
              <a:rPr lang="en-US" sz="4000">
                <a:solidFill>
                  <a:srgbClr val="000000"/>
                </a:solidFill>
                <a:latin typeface="Arial"/>
              </a:rPr>
              <a:t>Default reset (--mixed)</a:t>
            </a:r>
            <a:endParaRPr/>
          </a:p>
        </p:txBody>
      </p:sp>
      <p:sp>
        <p:nvSpPr>
          <p:cNvPr id="166" name="CustomShape 2"/>
          <p:cNvSpPr/>
          <p:nvPr/>
        </p:nvSpPr>
        <p:spPr>
          <a:xfrm>
            <a:off x="455866" y="1604188"/>
            <a:ext cx="8227130" cy="3977811"/>
          </a:xfrm>
          <a:prstGeom prst="rect">
            <a:avLst/>
          </a:prstGeom>
        </p:spPr>
        <p:txBody>
          <a:bodyPr lIns="0" tIns="21879" rIns="0" bIns="0"/>
          <a:lstStyle/>
          <a:p>
            <a:pPr>
              <a:lnSpc>
                <a:spcPct val="94000"/>
              </a:lnSpc>
              <a:buSzPct val="45000"/>
              <a:buFont typeface="Wingdings" charset="2"/>
              <a:buChar char=""/>
            </a:pPr>
            <a:r>
              <a:rPr lang="en-US" sz="2900">
                <a:solidFill>
                  <a:srgbClr val="000000"/>
                </a:solidFill>
                <a:latin typeface="Arial"/>
              </a:rPr>
              <a:t>git reset</a:t>
            </a:r>
            <a:endParaRPr/>
          </a:p>
          <a:p>
            <a:pPr>
              <a:lnSpc>
                <a:spcPct val="94000"/>
              </a:lnSpc>
              <a:buSzPct val="45000"/>
              <a:buFont typeface="Wingdings" charset="2"/>
              <a:buChar char=""/>
            </a:pPr>
            <a:r>
              <a:rPr lang="en-US" sz="2900">
                <a:solidFill>
                  <a:srgbClr val="000000"/>
                </a:solidFill>
                <a:latin typeface="Arial"/>
              </a:rPr>
              <a:t>Reset the staging area to match the most recent commit, but leave the working directory unchanged. This unstages all files without overwriting any changes, giving you the opportunity to re-build the staged snapshot from scratch.</a:t>
            </a:r>
            <a:endParaRPr/>
          </a:p>
        </p:txBody>
      </p:sp>
    </p:spTree>
    <p:extLst>
      <p:ext uri="{BB962C8B-B14F-4D97-AF65-F5344CB8AC3E}">
        <p14:creationId xmlns:p14="http://schemas.microsoft.com/office/powerpoint/2010/main" val="11708761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455866" y="273679"/>
            <a:ext cx="8227130" cy="1144682"/>
          </a:xfrm>
          <a:prstGeom prst="rect">
            <a:avLst/>
          </a:prstGeom>
        </p:spPr>
        <p:txBody>
          <a:bodyPr lIns="0" tIns="30043" rIns="0" bIns="0" anchor="ctr"/>
          <a:lstStyle/>
          <a:p>
            <a:pPr algn="ctr">
              <a:lnSpc>
                <a:spcPct val="94000"/>
              </a:lnSpc>
            </a:pPr>
            <a:r>
              <a:rPr lang="en-US" sz="4000">
                <a:solidFill>
                  <a:srgbClr val="000000"/>
                </a:solidFill>
                <a:latin typeface="Arial"/>
              </a:rPr>
              <a:t>--hard reset</a:t>
            </a:r>
            <a:endParaRPr/>
          </a:p>
        </p:txBody>
      </p:sp>
      <p:sp>
        <p:nvSpPr>
          <p:cNvPr id="168" name="CustomShape 2"/>
          <p:cNvSpPr/>
          <p:nvPr/>
        </p:nvSpPr>
        <p:spPr>
          <a:xfrm>
            <a:off x="455866" y="1604188"/>
            <a:ext cx="8227130" cy="3977811"/>
          </a:xfrm>
          <a:prstGeom prst="rect">
            <a:avLst/>
          </a:prstGeom>
        </p:spPr>
        <p:txBody>
          <a:bodyPr lIns="0" tIns="21879" rIns="0" bIns="0"/>
          <a:lstStyle/>
          <a:p>
            <a:pPr>
              <a:lnSpc>
                <a:spcPct val="94000"/>
              </a:lnSpc>
              <a:buSzPct val="45000"/>
              <a:buFont typeface="Wingdings" charset="2"/>
              <a:buChar char=""/>
            </a:pPr>
            <a:r>
              <a:rPr lang="en-US" sz="2900">
                <a:solidFill>
                  <a:srgbClr val="000000"/>
                </a:solidFill>
                <a:latin typeface="Arial"/>
              </a:rPr>
              <a:t>git reset --hard</a:t>
            </a:r>
            <a:endParaRPr/>
          </a:p>
          <a:p>
            <a:pPr>
              <a:lnSpc>
                <a:spcPct val="94000"/>
              </a:lnSpc>
              <a:buSzPct val="45000"/>
              <a:buFont typeface="Wingdings" charset="2"/>
              <a:buChar char=""/>
            </a:pPr>
            <a:r>
              <a:rPr lang="en-US" sz="2900">
                <a:solidFill>
                  <a:srgbClr val="000000"/>
                </a:solidFill>
                <a:latin typeface="Arial"/>
              </a:rPr>
              <a:t>Reset the staging area and the working directory to match the most recent commit. In addition to unstaging changes, the --hard flag tells Git to overwrite all changes in the working directory, too. Put another way: this obliterates all uncommitted changes, so make sure you really want to throw away your local developments before using it.</a:t>
            </a:r>
            <a:endParaRPr/>
          </a:p>
        </p:txBody>
      </p:sp>
    </p:spTree>
    <p:extLst>
      <p:ext uri="{BB962C8B-B14F-4D97-AF65-F5344CB8AC3E}">
        <p14:creationId xmlns:p14="http://schemas.microsoft.com/office/powerpoint/2010/main" val="2469564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455866" y="273679"/>
            <a:ext cx="8227130" cy="1144682"/>
          </a:xfrm>
          <a:prstGeom prst="rect">
            <a:avLst/>
          </a:prstGeom>
        </p:spPr>
        <p:txBody>
          <a:bodyPr lIns="0" tIns="30043" rIns="0" bIns="0" anchor="ctr"/>
          <a:lstStyle/>
          <a:p>
            <a:pPr algn="ctr">
              <a:lnSpc>
                <a:spcPct val="94000"/>
              </a:lnSpc>
            </a:pPr>
            <a:r>
              <a:rPr lang="en-US" sz="4000">
                <a:solidFill>
                  <a:srgbClr val="000000"/>
                </a:solidFill>
                <a:latin typeface="Arial"/>
              </a:rPr>
              <a:t>--soft reset</a:t>
            </a:r>
            <a:endParaRPr/>
          </a:p>
        </p:txBody>
      </p:sp>
      <p:sp>
        <p:nvSpPr>
          <p:cNvPr id="170" name="CustomShape 2"/>
          <p:cNvSpPr/>
          <p:nvPr/>
        </p:nvSpPr>
        <p:spPr>
          <a:xfrm>
            <a:off x="455866" y="1604188"/>
            <a:ext cx="8227130" cy="3977811"/>
          </a:xfrm>
          <a:prstGeom prst="rect">
            <a:avLst/>
          </a:prstGeom>
        </p:spPr>
      </p:sp>
      <p:sp>
        <p:nvSpPr>
          <p:cNvPr id="2" name="TextBox 1"/>
          <p:cNvSpPr txBox="1"/>
          <p:nvPr/>
        </p:nvSpPr>
        <p:spPr>
          <a:xfrm>
            <a:off x="455866" y="1828800"/>
            <a:ext cx="8307134" cy="2308324"/>
          </a:xfrm>
          <a:prstGeom prst="rect">
            <a:avLst/>
          </a:prstGeom>
          <a:noFill/>
        </p:spPr>
        <p:txBody>
          <a:bodyPr wrap="square" rtlCol="0">
            <a:spAutoFit/>
          </a:bodyPr>
          <a:lstStyle/>
          <a:p>
            <a:endParaRPr lang="en-US" dirty="0" smtClean="0"/>
          </a:p>
          <a:p>
            <a:r>
              <a:rPr lang="en-US" dirty="0" smtClean="0"/>
              <a:t>The --soft parameter tells </a:t>
            </a:r>
            <a:r>
              <a:rPr lang="en-US" dirty="0" err="1" smtClean="0"/>
              <a:t>Git</a:t>
            </a:r>
            <a:r>
              <a:rPr lang="en-US" dirty="0" smtClean="0"/>
              <a:t> to reset HEAD to another commit, but that’s it. If you specify --soft </a:t>
            </a:r>
            <a:r>
              <a:rPr lang="en-US" dirty="0" err="1" smtClean="0"/>
              <a:t>Git</a:t>
            </a:r>
            <a:r>
              <a:rPr lang="en-US" dirty="0" smtClean="0"/>
              <a:t> will stop there and nothing else will change. What this means is that the index and working copy don’t get touched, so all of the files that changed between the original HEAD and the commit you reset to appear to be staged.</a:t>
            </a:r>
          </a:p>
          <a:p>
            <a:endParaRPr lang="en-US" dirty="0" smtClean="0"/>
          </a:p>
          <a:p>
            <a:endParaRPr lang="en-US" dirty="0" smtClean="0"/>
          </a:p>
          <a:p>
            <a:endParaRPr lang="en-US" dirty="0"/>
          </a:p>
        </p:txBody>
      </p:sp>
    </p:spTree>
    <p:extLst>
      <p:ext uri="{BB962C8B-B14F-4D97-AF65-F5344CB8AC3E}">
        <p14:creationId xmlns:p14="http://schemas.microsoft.com/office/powerpoint/2010/main" val="42644493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628651" y="365125"/>
            <a:ext cx="7886699" cy="13257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dk1"/>
              </a:buClr>
              <a:buSzPct val="25000"/>
              <a:buFont typeface="Calibri"/>
              <a:buNone/>
            </a:pPr>
            <a:r>
              <a:rPr lang="en-US" sz="4400">
                <a:solidFill>
                  <a:schemeClr val="dk1"/>
                </a:solidFill>
                <a:latin typeface="Calibri"/>
                <a:ea typeface="Calibri"/>
                <a:cs typeface="Calibri"/>
                <a:sym typeface="Calibri"/>
              </a:rPr>
              <a:t>Towards Collaboration over the internet</a:t>
            </a:r>
          </a:p>
        </p:txBody>
      </p:sp>
      <p:pic>
        <p:nvPicPr>
          <p:cNvPr id="255" name="Shape 255"/>
          <p:cNvPicPr preferRelativeResize="0"/>
          <p:nvPr/>
        </p:nvPicPr>
        <p:blipFill>
          <a:blip r:embed="rId3">
            <a:alphaModFix/>
          </a:blip>
          <a:stretch>
            <a:fillRect/>
          </a:stretch>
        </p:blipFill>
        <p:spPr>
          <a:xfrm>
            <a:off x="1696251" y="1752600"/>
            <a:ext cx="5696081" cy="4944774"/>
          </a:xfrm>
          <a:prstGeom prst="rect">
            <a:avLst/>
          </a:prstGeom>
          <a:noFill/>
          <a:ln>
            <a:noFill/>
          </a:ln>
        </p:spPr>
      </p:pic>
    </p:spTree>
    <p:extLst>
      <p:ext uri="{BB962C8B-B14F-4D97-AF65-F5344CB8AC3E}">
        <p14:creationId xmlns:p14="http://schemas.microsoft.com/office/powerpoint/2010/main" val="1724555963"/>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Shape 260"/>
          <p:cNvPicPr preferRelativeResize="0"/>
          <p:nvPr/>
        </p:nvPicPr>
        <p:blipFill>
          <a:blip r:embed="rId3">
            <a:alphaModFix/>
          </a:blip>
          <a:stretch>
            <a:fillRect/>
          </a:stretch>
        </p:blipFill>
        <p:spPr>
          <a:xfrm>
            <a:off x="1438519" y="1405451"/>
            <a:ext cx="5907131" cy="4804025"/>
          </a:xfrm>
          <a:prstGeom prst="rect">
            <a:avLst/>
          </a:prstGeom>
          <a:noFill/>
          <a:ln>
            <a:noFill/>
          </a:ln>
        </p:spPr>
      </p:pic>
      <p:sp>
        <p:nvSpPr>
          <p:cNvPr id="261" name="Shape 261"/>
          <p:cNvSpPr txBox="1"/>
          <p:nvPr/>
        </p:nvSpPr>
        <p:spPr>
          <a:xfrm>
            <a:off x="1221207" y="841725"/>
            <a:ext cx="1645424" cy="676200"/>
          </a:xfrm>
          <a:prstGeom prst="rect">
            <a:avLst/>
          </a:prstGeom>
          <a:noFill/>
          <a:ln>
            <a:noFill/>
          </a:ln>
        </p:spPr>
        <p:txBody>
          <a:bodyPr lIns="91425" tIns="91425" rIns="91425" bIns="91425" anchor="t" anchorCtr="0">
            <a:noAutofit/>
          </a:bodyPr>
          <a:lstStyle/>
          <a:p>
            <a:pPr lvl="0" rtl="0">
              <a:spcBef>
                <a:spcPts val="0"/>
              </a:spcBef>
              <a:buNone/>
            </a:pPr>
            <a:r>
              <a:rPr lang="en-US" sz="2400"/>
              <a:t>Shaleen</a:t>
            </a:r>
          </a:p>
        </p:txBody>
      </p:sp>
    </p:spTree>
    <p:extLst>
      <p:ext uri="{BB962C8B-B14F-4D97-AF65-F5344CB8AC3E}">
        <p14:creationId xmlns:p14="http://schemas.microsoft.com/office/powerpoint/2010/main" val="1328513969"/>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1180256" y="2042850"/>
            <a:ext cx="6372225" cy="3048000"/>
          </a:xfrm>
          <a:prstGeom prst="rect">
            <a:avLst/>
          </a:prstGeom>
          <a:noFill/>
          <a:ln>
            <a:noFill/>
          </a:ln>
        </p:spPr>
      </p:pic>
      <p:sp>
        <p:nvSpPr>
          <p:cNvPr id="267" name="Shape 267"/>
          <p:cNvSpPr txBox="1"/>
          <p:nvPr/>
        </p:nvSpPr>
        <p:spPr>
          <a:xfrm>
            <a:off x="879676" y="1366650"/>
            <a:ext cx="1645424" cy="676200"/>
          </a:xfrm>
          <a:prstGeom prst="rect">
            <a:avLst/>
          </a:prstGeom>
          <a:noFill/>
          <a:ln>
            <a:noFill/>
          </a:ln>
        </p:spPr>
        <p:txBody>
          <a:bodyPr lIns="91425" tIns="91425" rIns="91425" bIns="91425" anchor="t" anchorCtr="0">
            <a:noAutofit/>
          </a:bodyPr>
          <a:lstStyle/>
          <a:p>
            <a:pPr lvl="0" rtl="0">
              <a:spcBef>
                <a:spcPts val="0"/>
              </a:spcBef>
              <a:buNone/>
            </a:pPr>
            <a:r>
              <a:rPr lang="en-US" sz="2400"/>
              <a:t>Shaleen</a:t>
            </a:r>
          </a:p>
        </p:txBody>
      </p:sp>
      <p:sp>
        <p:nvSpPr>
          <p:cNvPr id="268" name="Shape 268"/>
          <p:cNvSpPr txBox="1"/>
          <p:nvPr/>
        </p:nvSpPr>
        <p:spPr>
          <a:xfrm>
            <a:off x="6882619" y="1753025"/>
            <a:ext cx="1645424" cy="676200"/>
          </a:xfrm>
          <a:prstGeom prst="rect">
            <a:avLst/>
          </a:prstGeom>
          <a:noFill/>
          <a:ln>
            <a:noFill/>
          </a:ln>
        </p:spPr>
        <p:txBody>
          <a:bodyPr lIns="91425" tIns="91425" rIns="91425" bIns="91425" anchor="t" anchorCtr="0">
            <a:noAutofit/>
          </a:bodyPr>
          <a:lstStyle/>
          <a:p>
            <a:pPr lvl="0" rtl="0">
              <a:spcBef>
                <a:spcPts val="0"/>
              </a:spcBef>
              <a:buNone/>
            </a:pPr>
            <a:r>
              <a:rPr lang="en-US" sz="2400"/>
              <a:t>Yashwant</a:t>
            </a:r>
          </a:p>
        </p:txBody>
      </p:sp>
    </p:spTree>
    <p:extLst>
      <p:ext uri="{BB962C8B-B14F-4D97-AF65-F5344CB8AC3E}">
        <p14:creationId xmlns:p14="http://schemas.microsoft.com/office/powerpoint/2010/main" val="393177309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Shape 273"/>
          <p:cNvPicPr preferRelativeResize="0"/>
          <p:nvPr/>
        </p:nvPicPr>
        <p:blipFill>
          <a:blip r:embed="rId3">
            <a:alphaModFix/>
          </a:blip>
          <a:stretch>
            <a:fillRect/>
          </a:stretch>
        </p:blipFill>
        <p:spPr>
          <a:xfrm>
            <a:off x="828394" y="290951"/>
            <a:ext cx="7322344" cy="5915025"/>
          </a:xfrm>
          <a:prstGeom prst="rect">
            <a:avLst/>
          </a:prstGeom>
          <a:noFill/>
          <a:ln>
            <a:noFill/>
          </a:ln>
        </p:spPr>
      </p:pic>
      <p:sp>
        <p:nvSpPr>
          <p:cNvPr id="274" name="Shape 274"/>
          <p:cNvSpPr txBox="1"/>
          <p:nvPr/>
        </p:nvSpPr>
        <p:spPr>
          <a:xfrm>
            <a:off x="383363" y="470325"/>
            <a:ext cx="1645424" cy="676200"/>
          </a:xfrm>
          <a:prstGeom prst="rect">
            <a:avLst/>
          </a:prstGeom>
          <a:noFill/>
          <a:ln>
            <a:noFill/>
          </a:ln>
        </p:spPr>
        <p:txBody>
          <a:bodyPr lIns="91425" tIns="91425" rIns="91425" bIns="91425" anchor="t" anchorCtr="0">
            <a:noAutofit/>
          </a:bodyPr>
          <a:lstStyle/>
          <a:p>
            <a:pPr lvl="0" rtl="0">
              <a:spcBef>
                <a:spcPts val="0"/>
              </a:spcBef>
              <a:buNone/>
            </a:pPr>
            <a:r>
              <a:rPr lang="en-US" sz="2400"/>
              <a:t>Shaleen</a:t>
            </a:r>
          </a:p>
        </p:txBody>
      </p:sp>
      <p:sp>
        <p:nvSpPr>
          <p:cNvPr id="275" name="Shape 275"/>
          <p:cNvSpPr txBox="1"/>
          <p:nvPr/>
        </p:nvSpPr>
        <p:spPr>
          <a:xfrm>
            <a:off x="7731694" y="677925"/>
            <a:ext cx="1645424" cy="676200"/>
          </a:xfrm>
          <a:prstGeom prst="rect">
            <a:avLst/>
          </a:prstGeom>
          <a:noFill/>
          <a:ln>
            <a:noFill/>
          </a:ln>
        </p:spPr>
        <p:txBody>
          <a:bodyPr lIns="91425" tIns="91425" rIns="91425" bIns="91425" anchor="t" anchorCtr="0">
            <a:noAutofit/>
          </a:bodyPr>
          <a:lstStyle/>
          <a:p>
            <a:pPr lvl="0" rtl="0">
              <a:spcBef>
                <a:spcPts val="0"/>
              </a:spcBef>
              <a:buNone/>
            </a:pPr>
            <a:r>
              <a:rPr lang="en-US" sz="2400"/>
              <a:t>Yashwant</a:t>
            </a:r>
          </a:p>
        </p:txBody>
      </p:sp>
      <p:sp>
        <p:nvSpPr>
          <p:cNvPr id="276" name="Shape 276"/>
          <p:cNvSpPr txBox="1"/>
          <p:nvPr/>
        </p:nvSpPr>
        <p:spPr>
          <a:xfrm>
            <a:off x="7338882" y="5146900"/>
            <a:ext cx="1645424" cy="676200"/>
          </a:xfrm>
          <a:prstGeom prst="rect">
            <a:avLst/>
          </a:prstGeom>
          <a:noFill/>
          <a:ln>
            <a:noFill/>
          </a:ln>
        </p:spPr>
        <p:txBody>
          <a:bodyPr lIns="91425" tIns="91425" rIns="91425" bIns="91425" anchor="t" anchorCtr="0">
            <a:noAutofit/>
          </a:bodyPr>
          <a:lstStyle/>
          <a:p>
            <a:pPr lvl="0" rtl="0">
              <a:spcBef>
                <a:spcPts val="0"/>
              </a:spcBef>
              <a:buNone/>
            </a:pPr>
            <a:r>
              <a:rPr lang="en-US" sz="2400"/>
              <a:t>Ankit</a:t>
            </a:r>
          </a:p>
        </p:txBody>
      </p:sp>
      <p:sp>
        <p:nvSpPr>
          <p:cNvPr id="277" name="Shape 277"/>
          <p:cNvSpPr txBox="1"/>
          <p:nvPr/>
        </p:nvSpPr>
        <p:spPr>
          <a:xfrm>
            <a:off x="962944" y="4625625"/>
            <a:ext cx="1645424" cy="676200"/>
          </a:xfrm>
          <a:prstGeom prst="rect">
            <a:avLst/>
          </a:prstGeom>
          <a:noFill/>
          <a:ln>
            <a:noFill/>
          </a:ln>
        </p:spPr>
        <p:txBody>
          <a:bodyPr lIns="91425" tIns="91425" rIns="91425" bIns="91425" anchor="t" anchorCtr="0">
            <a:noAutofit/>
          </a:bodyPr>
          <a:lstStyle/>
          <a:p>
            <a:pPr lvl="0" rtl="0">
              <a:spcBef>
                <a:spcPts val="0"/>
              </a:spcBef>
              <a:buNone/>
            </a:pPr>
            <a:r>
              <a:rPr lang="en-US" sz="2400"/>
              <a:t>Nidhi</a:t>
            </a:r>
          </a:p>
        </p:txBody>
      </p:sp>
      <p:sp>
        <p:nvSpPr>
          <p:cNvPr id="278" name="Shape 278"/>
          <p:cNvSpPr txBox="1"/>
          <p:nvPr/>
        </p:nvSpPr>
        <p:spPr>
          <a:xfrm>
            <a:off x="610594" y="5823100"/>
            <a:ext cx="7009406" cy="745200"/>
          </a:xfrm>
          <a:prstGeom prst="rect">
            <a:avLst/>
          </a:prstGeom>
          <a:noFill/>
          <a:ln>
            <a:noFill/>
          </a:ln>
        </p:spPr>
        <p:txBody>
          <a:bodyPr lIns="91425" tIns="91425" rIns="91425" bIns="91425" anchor="t" anchorCtr="0">
            <a:noAutofit/>
          </a:bodyPr>
          <a:lstStyle/>
          <a:p>
            <a:pPr lvl="0" rtl="0">
              <a:spcBef>
                <a:spcPts val="0"/>
              </a:spcBef>
              <a:buNone/>
            </a:pPr>
            <a:r>
              <a:rPr lang="en-US" sz="4800" b="1" dirty="0">
                <a:solidFill>
                  <a:srgbClr val="05027D"/>
                </a:solidFill>
              </a:rPr>
              <a:t>A recipe for disaster!</a:t>
            </a:r>
          </a:p>
        </p:txBody>
      </p:sp>
    </p:spTree>
    <p:extLst>
      <p:ext uri="{BB962C8B-B14F-4D97-AF65-F5344CB8AC3E}">
        <p14:creationId xmlns:p14="http://schemas.microsoft.com/office/powerpoint/2010/main" val="2956772921"/>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686146" y="348101"/>
            <a:ext cx="6447020" cy="6509899"/>
          </a:xfrm>
          <a:prstGeom prst="rect">
            <a:avLst/>
          </a:prstGeom>
          <a:noFill/>
          <a:ln>
            <a:noFill/>
          </a:ln>
        </p:spPr>
      </p:pic>
      <p:pic>
        <p:nvPicPr>
          <p:cNvPr id="284" name="Shape 284"/>
          <p:cNvPicPr preferRelativeResize="0"/>
          <p:nvPr/>
        </p:nvPicPr>
        <p:blipFill>
          <a:blip r:embed="rId4">
            <a:alphaModFix/>
          </a:blip>
          <a:stretch>
            <a:fillRect/>
          </a:stretch>
        </p:blipFill>
        <p:spPr>
          <a:xfrm>
            <a:off x="4801969" y="552550"/>
            <a:ext cx="3835293" cy="2274350"/>
          </a:xfrm>
          <a:prstGeom prst="rect">
            <a:avLst/>
          </a:prstGeom>
          <a:noFill/>
          <a:ln>
            <a:noFill/>
          </a:ln>
        </p:spPr>
      </p:pic>
    </p:spTree>
    <p:extLst>
      <p:ext uri="{BB962C8B-B14F-4D97-AF65-F5344CB8AC3E}">
        <p14:creationId xmlns:p14="http://schemas.microsoft.com/office/powerpoint/2010/main" val="2171786940"/>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28651" y="365125"/>
            <a:ext cx="7886699" cy="1325700"/>
          </a:xfrm>
          <a:prstGeom prst="rect">
            <a:avLst/>
          </a:prstGeom>
          <a:noFill/>
          <a:ln>
            <a:noFill/>
          </a:ln>
        </p:spPr>
        <p:txBody>
          <a:bodyPr lIns="91425" tIns="45700" rIns="91425" bIns="45700" anchor="ctr" anchorCtr="0">
            <a:noAutofit/>
          </a:bodyPr>
          <a:lstStyle/>
          <a:p>
            <a:pPr lvl="0" algn="ctr" rtl="0">
              <a:lnSpc>
                <a:spcPct val="130000"/>
              </a:lnSpc>
              <a:spcBef>
                <a:spcPts val="1400"/>
              </a:spcBef>
              <a:spcAft>
                <a:spcPts val="400"/>
              </a:spcAft>
              <a:buClr>
                <a:schemeClr val="dk1"/>
              </a:buClr>
              <a:buSzPct val="36666"/>
              <a:buFont typeface="Arial"/>
              <a:buNone/>
            </a:pPr>
            <a:r>
              <a:rPr lang="en-US" sz="3000" b="1">
                <a:solidFill>
                  <a:schemeClr val="dk1"/>
                </a:solidFill>
                <a:latin typeface="Times New Roman"/>
                <a:ea typeface="Times New Roman"/>
                <a:cs typeface="Times New Roman"/>
                <a:sym typeface="Times New Roman"/>
              </a:rPr>
              <a:t>Step One: Sign Up for GitHub</a:t>
            </a:r>
          </a:p>
        </p:txBody>
      </p:sp>
      <p:pic>
        <p:nvPicPr>
          <p:cNvPr id="290" name="Shape 290"/>
          <p:cNvPicPr preferRelativeResize="0"/>
          <p:nvPr/>
        </p:nvPicPr>
        <p:blipFill>
          <a:blip r:embed="rId3">
            <a:alphaModFix/>
          </a:blip>
          <a:stretch>
            <a:fillRect/>
          </a:stretch>
        </p:blipFill>
        <p:spPr>
          <a:xfrm>
            <a:off x="396769" y="2180201"/>
            <a:ext cx="8392106" cy="3518699"/>
          </a:xfrm>
          <a:prstGeom prst="rect">
            <a:avLst/>
          </a:prstGeom>
          <a:noFill/>
          <a:ln>
            <a:noFill/>
          </a:ln>
        </p:spPr>
      </p:pic>
    </p:spTree>
    <p:extLst>
      <p:ext uri="{BB962C8B-B14F-4D97-AF65-F5344CB8AC3E}">
        <p14:creationId xmlns:p14="http://schemas.microsoft.com/office/powerpoint/2010/main" val="2062763873"/>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0" y="1"/>
            <a:ext cx="9144000" cy="6857999"/>
          </a:xfrm>
          <a:prstGeom prst="rect">
            <a:avLst/>
          </a:prstGeom>
          <a:noFill/>
          <a:ln>
            <a:noFill/>
          </a:ln>
        </p:spPr>
      </p:pic>
    </p:spTree>
    <p:extLst>
      <p:ext uri="{BB962C8B-B14F-4D97-AF65-F5344CB8AC3E}">
        <p14:creationId xmlns:p14="http://schemas.microsoft.com/office/powerpoint/2010/main" val="289436833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628651" y="365125"/>
            <a:ext cx="7886699" cy="1325700"/>
          </a:xfrm>
          <a:prstGeom prst="rect">
            <a:avLst/>
          </a:prstGeom>
        </p:spPr>
        <p:txBody>
          <a:bodyPr lIns="91425" tIns="91425" rIns="91425" bIns="91425" anchor="ctr" anchorCtr="0">
            <a:noAutofit/>
          </a:bodyPr>
          <a:lstStyle/>
          <a:p>
            <a:pPr lvl="0" algn="ctr" rtl="0">
              <a:lnSpc>
                <a:spcPct val="130000"/>
              </a:lnSpc>
              <a:spcBef>
                <a:spcPts val="1400"/>
              </a:spcBef>
              <a:spcAft>
                <a:spcPts val="400"/>
              </a:spcAft>
              <a:buNone/>
            </a:pPr>
            <a:r>
              <a:rPr lang="en-US" sz="3000" b="1">
                <a:solidFill>
                  <a:schemeClr val="dk1"/>
                </a:solidFill>
                <a:latin typeface="Times New Roman"/>
                <a:ea typeface="Times New Roman"/>
                <a:cs typeface="Times New Roman"/>
                <a:sym typeface="Times New Roman"/>
              </a:rPr>
              <a:t>Step Two: Create Your First Repository</a:t>
            </a:r>
          </a:p>
        </p:txBody>
      </p:sp>
      <p:pic>
        <p:nvPicPr>
          <p:cNvPr id="296" name="Shape 296"/>
          <p:cNvPicPr preferRelativeResize="0"/>
          <p:nvPr/>
        </p:nvPicPr>
        <p:blipFill>
          <a:blip r:embed="rId3">
            <a:alphaModFix/>
          </a:blip>
          <a:stretch>
            <a:fillRect/>
          </a:stretch>
        </p:blipFill>
        <p:spPr>
          <a:xfrm>
            <a:off x="1441575" y="1780050"/>
            <a:ext cx="6260850" cy="4777674"/>
          </a:xfrm>
          <a:prstGeom prst="rect">
            <a:avLst/>
          </a:prstGeom>
          <a:noFill/>
          <a:ln>
            <a:noFill/>
          </a:ln>
        </p:spPr>
      </p:pic>
    </p:spTree>
    <p:extLst>
      <p:ext uri="{BB962C8B-B14F-4D97-AF65-F5344CB8AC3E}">
        <p14:creationId xmlns:p14="http://schemas.microsoft.com/office/powerpoint/2010/main" val="1281423356"/>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628651" y="219775"/>
            <a:ext cx="7886699" cy="1325700"/>
          </a:xfrm>
          <a:prstGeom prst="rect">
            <a:avLst/>
          </a:prstGeom>
        </p:spPr>
        <p:txBody>
          <a:bodyPr lIns="91425" tIns="91425" rIns="91425" bIns="91425" anchor="ctr" anchorCtr="0">
            <a:noAutofit/>
          </a:bodyPr>
          <a:lstStyle/>
          <a:p>
            <a:pPr lvl="0" algn="ctr" rtl="0">
              <a:lnSpc>
                <a:spcPct val="130000"/>
              </a:lnSpc>
              <a:spcBef>
                <a:spcPts val="1400"/>
              </a:spcBef>
              <a:spcAft>
                <a:spcPts val="400"/>
              </a:spcAft>
              <a:buNone/>
            </a:pPr>
            <a:r>
              <a:rPr lang="en-US" sz="3000" b="1">
                <a:solidFill>
                  <a:schemeClr val="dk1"/>
                </a:solidFill>
                <a:latin typeface="Times New Roman"/>
                <a:ea typeface="Times New Roman"/>
                <a:cs typeface="Times New Roman"/>
                <a:sym typeface="Times New Roman"/>
              </a:rPr>
              <a:t>Step Three: Make Your First Commit</a:t>
            </a:r>
          </a:p>
        </p:txBody>
      </p:sp>
      <p:pic>
        <p:nvPicPr>
          <p:cNvPr id="302" name="Shape 302"/>
          <p:cNvPicPr preferRelativeResize="0"/>
          <p:nvPr/>
        </p:nvPicPr>
        <p:blipFill>
          <a:blip r:embed="rId3">
            <a:alphaModFix/>
          </a:blip>
          <a:stretch>
            <a:fillRect/>
          </a:stretch>
        </p:blipFill>
        <p:spPr>
          <a:xfrm>
            <a:off x="1271532" y="1545476"/>
            <a:ext cx="6600937" cy="4815775"/>
          </a:xfrm>
          <a:prstGeom prst="rect">
            <a:avLst/>
          </a:prstGeom>
          <a:noFill/>
          <a:ln>
            <a:noFill/>
          </a:ln>
        </p:spPr>
      </p:pic>
    </p:spTree>
    <p:extLst>
      <p:ext uri="{BB962C8B-B14F-4D97-AF65-F5344CB8AC3E}">
        <p14:creationId xmlns:p14="http://schemas.microsoft.com/office/powerpoint/2010/main" val="3669767113"/>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457172" y="273352"/>
            <a:ext cx="8226804" cy="1143702"/>
          </a:xfrm>
          <a:prstGeom prst="rect">
            <a:avLst/>
          </a:prstGeom>
          <a:noFill/>
          <a:ln>
            <a:noFill/>
          </a:ln>
        </p:spPr>
        <p:txBody>
          <a:bodyPr lIns="0" tIns="0" rIns="0" bIns="0" anchor="ctr"/>
          <a:lstStyle/>
          <a:p>
            <a:pPr algn="ctr">
              <a:lnSpc>
                <a:spcPct val="100000"/>
              </a:lnSpc>
            </a:pPr>
            <a:r>
              <a:rPr lang="en-IN" sz="4000">
                <a:latin typeface="Arial"/>
              </a:rPr>
              <a:t>branch</a:t>
            </a:r>
            <a:endParaRPr/>
          </a:p>
        </p:txBody>
      </p:sp>
      <p:sp>
        <p:nvSpPr>
          <p:cNvPr id="222" name="CustomShape 2"/>
          <p:cNvSpPr/>
          <p:nvPr/>
        </p:nvSpPr>
        <p:spPr>
          <a:xfrm>
            <a:off x="456845" y="1604841"/>
            <a:ext cx="8226804" cy="3976505"/>
          </a:xfrm>
          <a:prstGeom prst="rect">
            <a:avLst/>
          </a:prstGeom>
          <a:noFill/>
          <a:ln>
            <a:noFill/>
          </a:ln>
        </p:spPr>
        <p:txBody>
          <a:bodyPr lIns="0" tIns="0" rIns="0" bIns="0"/>
          <a:lstStyle/>
          <a:p>
            <a:pPr>
              <a:lnSpc>
                <a:spcPct val="100000"/>
              </a:lnSpc>
              <a:buSzPct val="45000"/>
              <a:buFont typeface="StarSymbol"/>
              <a:buChar char="l"/>
            </a:pPr>
            <a:r>
              <a:rPr lang="en-IN" sz="2900">
                <a:latin typeface="Arial"/>
              </a:rPr>
              <a:t>Branch operation allows creating another line of development. We can use this operation to fork off the development process into two different directions. For example, we released a product for 6.0 version and we might want to create a branch so that the development of 7.0 features can be kept separate from 6.0 bug fixes</a:t>
            </a:r>
            <a:endParaRPr/>
          </a:p>
          <a:p>
            <a:pPr>
              <a:lnSpc>
                <a:spcPct val="100000"/>
              </a:lnSpc>
              <a:buSzPct val="45000"/>
              <a:buFont typeface="StarSymbol"/>
              <a:buChar char="l"/>
            </a:pPr>
            <a:r>
              <a:rPr lang="en-IN" sz="2900">
                <a:latin typeface="Arial"/>
              </a:rPr>
              <a:t> </a:t>
            </a:r>
            <a:endParaRPr/>
          </a:p>
        </p:txBody>
      </p:sp>
    </p:spTree>
    <p:extLst>
      <p:ext uri="{BB962C8B-B14F-4D97-AF65-F5344CB8AC3E}">
        <p14:creationId xmlns:p14="http://schemas.microsoft.com/office/powerpoint/2010/main" val="31693417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Picture 222"/>
          <p:cNvPicPr/>
          <p:nvPr/>
        </p:nvPicPr>
        <p:blipFill>
          <a:blip r:embed="rId2"/>
          <a:stretch>
            <a:fillRect/>
          </a:stretch>
        </p:blipFill>
        <p:spPr>
          <a:xfrm>
            <a:off x="1743130" y="2286098"/>
            <a:ext cx="5375032" cy="2320063"/>
          </a:xfrm>
          <a:prstGeom prst="rect">
            <a:avLst/>
          </a:prstGeom>
          <a:ln>
            <a:noFill/>
          </a:ln>
        </p:spPr>
      </p:pic>
    </p:spTree>
    <p:extLst>
      <p:ext uri="{BB962C8B-B14F-4D97-AF65-F5344CB8AC3E}">
        <p14:creationId xmlns:p14="http://schemas.microsoft.com/office/powerpoint/2010/main" val="29927818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457172" y="273352"/>
            <a:ext cx="8226804" cy="1143702"/>
          </a:xfrm>
          <a:prstGeom prst="rect">
            <a:avLst/>
          </a:prstGeom>
          <a:noFill/>
          <a:ln>
            <a:noFill/>
          </a:ln>
        </p:spPr>
      </p:sp>
      <p:sp>
        <p:nvSpPr>
          <p:cNvPr id="225" name="CustomShape 2"/>
          <p:cNvSpPr/>
          <p:nvPr/>
        </p:nvSpPr>
        <p:spPr>
          <a:xfrm>
            <a:off x="456845" y="1604841"/>
            <a:ext cx="8226804" cy="3976505"/>
          </a:xfrm>
          <a:prstGeom prst="rect">
            <a:avLst/>
          </a:prstGeom>
          <a:noFill/>
          <a:ln>
            <a:noFill/>
          </a:ln>
        </p:spPr>
        <p:txBody>
          <a:bodyPr lIns="0" tIns="0" rIns="0" bIns="0"/>
          <a:lstStyle/>
          <a:p>
            <a:pPr>
              <a:lnSpc>
                <a:spcPct val="100000"/>
              </a:lnSpc>
              <a:buSzPct val="45000"/>
              <a:buFont typeface="StarSymbol"/>
              <a:buChar char="l"/>
            </a:pPr>
            <a:r>
              <a:rPr lang="en-IN" sz="2900">
                <a:latin typeface="Arial"/>
              </a:rPr>
              <a:t>git branch -v see the last commit on each branch</a:t>
            </a:r>
            <a:endParaRPr/>
          </a:p>
          <a:p>
            <a:pPr>
              <a:lnSpc>
                <a:spcPct val="100000"/>
              </a:lnSpc>
              <a:buSzPct val="45000"/>
              <a:buFont typeface="StarSymbol"/>
              <a:buChar char="l"/>
            </a:pPr>
            <a:r>
              <a:rPr lang="en-IN" sz="2900">
                <a:latin typeface="Arial"/>
              </a:rPr>
              <a:t>$ git branch -v </a:t>
            </a:r>
            <a:endParaRPr/>
          </a:p>
          <a:p>
            <a:pPr>
              <a:lnSpc>
                <a:spcPct val="100000"/>
              </a:lnSpc>
              <a:buSzPct val="45000"/>
              <a:buFont typeface="StarSymbol"/>
              <a:buChar char="l"/>
            </a:pPr>
            <a:r>
              <a:rPr lang="en-IN" sz="2900">
                <a:latin typeface="Arial"/>
              </a:rPr>
              <a:t>*master 54b417d fix javascript issue </a:t>
            </a:r>
            <a:endParaRPr/>
          </a:p>
          <a:p>
            <a:pPr>
              <a:lnSpc>
                <a:spcPct val="100000"/>
              </a:lnSpc>
              <a:buSzPct val="45000"/>
              <a:buFont typeface="StarSymbol"/>
              <a:buChar char="l"/>
            </a:pPr>
            <a:r>
              <a:rPr lang="en-IN" sz="2900">
                <a:latin typeface="Arial"/>
              </a:rPr>
              <a:t>development 74c111d modify component.json file </a:t>
            </a:r>
            <a:endParaRPr/>
          </a:p>
          <a:p>
            <a:pPr>
              <a:lnSpc>
                <a:spcPct val="100000"/>
              </a:lnSpc>
              <a:buSzPct val="45000"/>
              <a:buFont typeface="StarSymbol"/>
              <a:buChar char="l"/>
            </a:pPr>
            <a:r>
              <a:rPr lang="en-IN" sz="2900">
                <a:latin typeface="Arial"/>
              </a:rPr>
              <a:t>testing 62a557a update test scripts </a:t>
            </a:r>
            <a:endParaRPr/>
          </a:p>
          <a:p>
            <a:pPr>
              <a:lnSpc>
                <a:spcPct val="100000"/>
              </a:lnSpc>
              <a:buSzPct val="45000"/>
              <a:buFont typeface="StarSymbol"/>
              <a:buChar char="l"/>
            </a:pPr>
            <a:r>
              <a:rPr lang="en-IN" sz="2900">
                <a:latin typeface="Arial"/>
              </a:rPr>
              <a:t>Git branch -d &lt;branchname&gt;: Deletes the branch branchname</a:t>
            </a:r>
            <a:endParaRPr/>
          </a:p>
          <a:p>
            <a:pPr>
              <a:lnSpc>
                <a:spcPct val="100000"/>
              </a:lnSpc>
              <a:buSzPct val="45000"/>
              <a:buFont typeface="StarSymbol"/>
              <a:buChar char="l"/>
            </a:pPr>
            <a:r>
              <a:rPr lang="en-IN" sz="2900">
                <a:latin typeface="Arial"/>
              </a:rPr>
              <a:t>Git branch -D &lt;branchname&gt; Deletes the branch branchname irrespective of the merge status.</a:t>
            </a:r>
            <a:endParaRPr/>
          </a:p>
        </p:txBody>
      </p:sp>
    </p:spTree>
    <p:extLst>
      <p:ext uri="{BB962C8B-B14F-4D97-AF65-F5344CB8AC3E}">
        <p14:creationId xmlns:p14="http://schemas.microsoft.com/office/powerpoint/2010/main" val="224721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455865" y="12737"/>
            <a:ext cx="8226151" cy="2272708"/>
          </a:xfrm>
          <a:prstGeom prst="rect">
            <a:avLst/>
          </a:prstGeom>
          <a:noFill/>
          <a:ln>
            <a:noFill/>
          </a:ln>
        </p:spPr>
        <p:txBody>
          <a:bodyPr lIns="0" tIns="30043" rIns="0" bIns="0" anchor="ctr"/>
          <a:lstStyle/>
          <a:p>
            <a:pPr algn="ctr"/>
            <a:r>
              <a:rPr lang="en-IN" sz="4000">
                <a:solidFill>
                  <a:srgbClr val="000000"/>
                </a:solidFill>
                <a:latin typeface="Arial"/>
              </a:rPr>
              <a:t>git-remote </a:t>
            </a:r>
            <a:endParaRPr/>
          </a:p>
          <a:p>
            <a:r>
              <a:rPr lang="en-IN" sz="4000">
                <a:solidFill>
                  <a:srgbClr val="000000"/>
                </a:solidFill>
                <a:latin typeface="Arial"/>
              </a:rPr>
              <a:t>Manage set of tracked repositories</a:t>
            </a:r>
            <a:endParaRPr/>
          </a:p>
          <a:p>
            <a:endParaRPr/>
          </a:p>
          <a:p>
            <a:pPr algn="ctr">
              <a:lnSpc>
                <a:spcPct val="94000"/>
              </a:lnSpc>
            </a:pPr>
            <a:endParaRPr/>
          </a:p>
        </p:txBody>
      </p:sp>
      <p:sp>
        <p:nvSpPr>
          <p:cNvPr id="227" name="CustomShape 2"/>
          <p:cNvSpPr/>
          <p:nvPr/>
        </p:nvSpPr>
        <p:spPr>
          <a:xfrm>
            <a:off x="455865" y="1604188"/>
            <a:ext cx="8226151" cy="3976831"/>
          </a:xfrm>
          <a:prstGeom prst="rect">
            <a:avLst/>
          </a:prstGeom>
          <a:noFill/>
          <a:ln>
            <a:noFill/>
          </a:ln>
        </p:spPr>
        <p:txBody>
          <a:bodyPr lIns="0" tIns="21879" rIns="0" bIns="0"/>
          <a:lstStyle/>
          <a:p>
            <a:pPr>
              <a:lnSpc>
                <a:spcPct val="94000"/>
              </a:lnSpc>
              <a:buSzPct val="45000"/>
              <a:buFont typeface="Wingdings" charset="2"/>
              <a:buChar char=""/>
            </a:pPr>
            <a:r>
              <a:rPr lang="en-IN" sz="2200">
                <a:solidFill>
                  <a:srgbClr val="000000"/>
                </a:solidFill>
                <a:latin typeface="Arial"/>
              </a:rPr>
              <a:t>The git remote command lets you create, view, and delete connections to other repositories. Remote connections are more like bookmarks rather than direct links into other repositories. Instead of providing real-time access to another repository, they serve as convenient names that can be used to reference a not-so-convenient URL.</a:t>
            </a:r>
            <a:endParaRPr/>
          </a:p>
          <a:p>
            <a:pPr>
              <a:lnSpc>
                <a:spcPct val="94000"/>
              </a:lnSpc>
            </a:pPr>
            <a:endParaRPr/>
          </a:p>
          <a:p>
            <a:pPr>
              <a:lnSpc>
                <a:spcPct val="94000"/>
              </a:lnSpc>
              <a:buSzPct val="45000"/>
              <a:buFont typeface="Wingdings" charset="2"/>
              <a:buChar char=""/>
            </a:pPr>
            <a:r>
              <a:rPr lang="en-IN" sz="2200">
                <a:solidFill>
                  <a:srgbClr val="000000"/>
                </a:solidFill>
                <a:latin typeface="Arial"/>
              </a:rPr>
              <a:t>For example, the following diagram shows two remote connections from your repo into the central repo and another developer’s repo. Instead of referencing them by their full URLs, you can pass the origin and john shortcuts to other Git commands.</a:t>
            </a:r>
            <a:endParaRPr/>
          </a:p>
        </p:txBody>
      </p:sp>
    </p:spTree>
    <p:extLst>
      <p:ext uri="{BB962C8B-B14F-4D97-AF65-F5344CB8AC3E}">
        <p14:creationId xmlns:p14="http://schemas.microsoft.com/office/powerpoint/2010/main" val="39206343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Picture 227"/>
          <p:cNvPicPr/>
          <p:nvPr/>
        </p:nvPicPr>
        <p:blipFill>
          <a:blip r:embed="rId3"/>
          <a:stretch>
            <a:fillRect/>
          </a:stretch>
        </p:blipFill>
        <p:spPr>
          <a:xfrm>
            <a:off x="2612" y="424888"/>
            <a:ext cx="9140494" cy="4868083"/>
          </a:xfrm>
          <a:prstGeom prst="rect">
            <a:avLst/>
          </a:prstGeom>
          <a:ln>
            <a:noFill/>
          </a:ln>
        </p:spPr>
      </p:pic>
    </p:spTree>
    <p:extLst>
      <p:ext uri="{BB962C8B-B14F-4D97-AF65-F5344CB8AC3E}">
        <p14:creationId xmlns:p14="http://schemas.microsoft.com/office/powerpoint/2010/main" val="25793236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56192" y="273679"/>
            <a:ext cx="8226151" cy="1144029"/>
          </a:xfrm>
          <a:prstGeom prst="rect">
            <a:avLst/>
          </a:prstGeom>
          <a:noFill/>
          <a:ln>
            <a:noFill/>
          </a:ln>
        </p:spPr>
      </p:sp>
      <p:sp>
        <p:nvSpPr>
          <p:cNvPr id="230" name="CustomShape 2"/>
          <p:cNvSpPr/>
          <p:nvPr/>
        </p:nvSpPr>
        <p:spPr>
          <a:xfrm>
            <a:off x="455865" y="1604188"/>
            <a:ext cx="8226151" cy="3976831"/>
          </a:xfrm>
          <a:prstGeom prst="rect">
            <a:avLst/>
          </a:prstGeom>
          <a:noFill/>
          <a:ln>
            <a:noFill/>
          </a:ln>
        </p:spPr>
        <p:txBody>
          <a:bodyPr lIns="0" tIns="21879" rIns="0" bIns="0"/>
          <a:lstStyle/>
          <a:p>
            <a:pPr>
              <a:lnSpc>
                <a:spcPct val="94000"/>
              </a:lnSpc>
            </a:pPr>
            <a:endParaRPr/>
          </a:p>
          <a:p>
            <a:pPr>
              <a:lnSpc>
                <a:spcPct val="94000"/>
              </a:lnSpc>
              <a:buSzPct val="45000"/>
              <a:buFont typeface="Wingdings" charset="2"/>
              <a:buChar char=""/>
            </a:pPr>
            <a:r>
              <a:rPr lang="en-IN" sz="2900">
                <a:solidFill>
                  <a:srgbClr val="000000"/>
                </a:solidFill>
                <a:latin typeface="Arial"/>
              </a:rPr>
              <a:t>git remote</a:t>
            </a:r>
            <a:endParaRPr/>
          </a:p>
          <a:p>
            <a:pPr>
              <a:lnSpc>
                <a:spcPct val="94000"/>
              </a:lnSpc>
            </a:pPr>
            <a:r>
              <a:rPr lang="en-IN" sz="2900">
                <a:solidFill>
                  <a:srgbClr val="000000"/>
                </a:solidFill>
                <a:latin typeface="Arial"/>
              </a:rPr>
              <a:t>List the remote connections you have to other repositories.</a:t>
            </a:r>
            <a:endParaRPr/>
          </a:p>
          <a:p>
            <a:pPr>
              <a:lnSpc>
                <a:spcPct val="94000"/>
              </a:lnSpc>
              <a:buSzPct val="45000"/>
              <a:buFont typeface="Wingdings" charset="2"/>
              <a:buChar char=""/>
            </a:pPr>
            <a:r>
              <a:rPr lang="en-IN" sz="2900">
                <a:solidFill>
                  <a:srgbClr val="000000"/>
                </a:solidFill>
                <a:latin typeface="Arial"/>
              </a:rPr>
              <a:t>git remote -v</a:t>
            </a:r>
            <a:endParaRPr/>
          </a:p>
          <a:p>
            <a:pPr>
              <a:lnSpc>
                <a:spcPct val="94000"/>
              </a:lnSpc>
            </a:pPr>
            <a:r>
              <a:rPr lang="en-IN" sz="2900">
                <a:solidFill>
                  <a:srgbClr val="000000"/>
                </a:solidFill>
                <a:latin typeface="Arial"/>
              </a:rPr>
              <a:t>Same as the above command, but include the URL of each connection.</a:t>
            </a:r>
            <a:endParaRPr/>
          </a:p>
          <a:p>
            <a:pPr>
              <a:lnSpc>
                <a:spcPct val="94000"/>
              </a:lnSpc>
              <a:buSzPct val="45000"/>
              <a:buFont typeface="Wingdings" charset="2"/>
              <a:buChar char=""/>
            </a:pPr>
            <a:r>
              <a:rPr lang="en-IN" sz="2900">
                <a:solidFill>
                  <a:srgbClr val="000000"/>
                </a:solidFill>
                <a:latin typeface="Arial"/>
              </a:rPr>
              <a:t>git remote add &lt;name&gt; &lt;url&gt;</a:t>
            </a:r>
            <a:endParaRPr/>
          </a:p>
          <a:p>
            <a:pPr>
              <a:lnSpc>
                <a:spcPct val="94000"/>
              </a:lnSpc>
            </a:pPr>
            <a:r>
              <a:rPr lang="en-IN" sz="2900">
                <a:solidFill>
                  <a:srgbClr val="000000"/>
                </a:solidFill>
                <a:latin typeface="Arial"/>
              </a:rPr>
              <a:t>Create a new connection to a remote repository. After adding a remote, you’ll be able to use &lt;name&gt; as a convenient shortcut for &lt;url&gt; in other Git commands.</a:t>
            </a:r>
            <a:endParaRPr/>
          </a:p>
          <a:p>
            <a:pPr>
              <a:lnSpc>
                <a:spcPct val="94000"/>
              </a:lnSpc>
            </a:pPr>
            <a:endParaRPr/>
          </a:p>
          <a:p>
            <a:pPr>
              <a:lnSpc>
                <a:spcPct val="94000"/>
              </a:lnSpc>
            </a:pPr>
            <a:endParaRPr/>
          </a:p>
        </p:txBody>
      </p:sp>
    </p:spTree>
    <p:extLst>
      <p:ext uri="{BB962C8B-B14F-4D97-AF65-F5344CB8AC3E}">
        <p14:creationId xmlns:p14="http://schemas.microsoft.com/office/powerpoint/2010/main" val="22246461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456845" y="1604515"/>
            <a:ext cx="8227784" cy="3976831"/>
          </a:xfrm>
          <a:prstGeom prst="rect">
            <a:avLst/>
          </a:prstGeom>
          <a:noFill/>
          <a:ln>
            <a:noFill/>
          </a:ln>
        </p:spPr>
        <p:txBody>
          <a:bodyPr lIns="0" tIns="0" rIns="0" bIns="0"/>
          <a:lstStyle/>
          <a:p>
            <a:pPr>
              <a:lnSpc>
                <a:spcPct val="94000"/>
              </a:lnSpc>
            </a:pPr>
            <a:r>
              <a:rPr lang="en-IN" sz="2900">
                <a:solidFill>
                  <a:srgbClr val="000000"/>
                </a:solidFill>
                <a:latin typeface="Arial"/>
              </a:rPr>
              <a:t>git remote rm &lt;name&gt;</a:t>
            </a:r>
            <a:endParaRPr/>
          </a:p>
          <a:p>
            <a:pPr>
              <a:lnSpc>
                <a:spcPct val="94000"/>
              </a:lnSpc>
            </a:pPr>
            <a:r>
              <a:rPr lang="en-IN" sz="2900">
                <a:solidFill>
                  <a:srgbClr val="000000"/>
                </a:solidFill>
                <a:latin typeface="Arial"/>
              </a:rPr>
              <a:t>Remove the connection to the remote repository called &lt;name&gt;.</a:t>
            </a:r>
            <a:endParaRPr/>
          </a:p>
          <a:p>
            <a:pPr>
              <a:lnSpc>
                <a:spcPct val="94000"/>
              </a:lnSpc>
            </a:pPr>
            <a:endParaRPr/>
          </a:p>
          <a:p>
            <a:pPr>
              <a:lnSpc>
                <a:spcPct val="94000"/>
              </a:lnSpc>
            </a:pPr>
            <a:r>
              <a:rPr lang="en-IN" sz="2900">
                <a:solidFill>
                  <a:srgbClr val="000000"/>
                </a:solidFill>
                <a:latin typeface="Arial"/>
              </a:rPr>
              <a:t>git remote rename &lt;old-name&gt; &lt;new-name&gt;</a:t>
            </a:r>
            <a:endParaRPr/>
          </a:p>
          <a:p>
            <a:pPr>
              <a:lnSpc>
                <a:spcPct val="94000"/>
              </a:lnSpc>
            </a:pPr>
            <a:r>
              <a:rPr lang="en-IN" sz="2900">
                <a:solidFill>
                  <a:srgbClr val="000000"/>
                </a:solidFill>
                <a:latin typeface="Arial"/>
              </a:rPr>
              <a:t>Rename a remote connection from &lt;old-name&gt; to &lt;new-name&gt;.</a:t>
            </a:r>
            <a:endParaRPr/>
          </a:p>
        </p:txBody>
      </p:sp>
    </p:spTree>
    <p:extLst>
      <p:ext uri="{BB962C8B-B14F-4D97-AF65-F5344CB8AC3E}">
        <p14:creationId xmlns:p14="http://schemas.microsoft.com/office/powerpoint/2010/main" val="15479178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456192" y="273679"/>
            <a:ext cx="8226151" cy="1143702"/>
          </a:xfrm>
          <a:prstGeom prst="rect">
            <a:avLst/>
          </a:prstGeom>
          <a:noFill/>
          <a:ln>
            <a:noFill/>
          </a:ln>
        </p:spPr>
        <p:txBody>
          <a:bodyPr lIns="0" tIns="30043" rIns="0" bIns="0" anchor="ctr"/>
          <a:lstStyle/>
          <a:p>
            <a:pPr algn="ctr">
              <a:lnSpc>
                <a:spcPct val="94000"/>
              </a:lnSpc>
            </a:pPr>
            <a:r>
              <a:rPr lang="en-IN" sz="4000">
                <a:solidFill>
                  <a:srgbClr val="000000"/>
                </a:solidFill>
                <a:latin typeface="Arial"/>
              </a:rPr>
              <a:t>Why remotes?</a:t>
            </a:r>
            <a:endParaRPr/>
          </a:p>
        </p:txBody>
      </p:sp>
      <p:sp>
        <p:nvSpPr>
          <p:cNvPr id="233" name="CustomShape 2"/>
          <p:cNvSpPr/>
          <p:nvPr/>
        </p:nvSpPr>
        <p:spPr>
          <a:xfrm>
            <a:off x="455865" y="1604188"/>
            <a:ext cx="8226151" cy="3976831"/>
          </a:xfrm>
          <a:prstGeom prst="rect">
            <a:avLst/>
          </a:prstGeom>
          <a:noFill/>
          <a:ln>
            <a:noFill/>
          </a:ln>
        </p:spPr>
        <p:txBody>
          <a:bodyPr lIns="0" tIns="21879" rIns="0" bIns="0"/>
          <a:lstStyle/>
          <a:p>
            <a:pPr>
              <a:lnSpc>
                <a:spcPct val="94000"/>
              </a:lnSpc>
            </a:pPr>
            <a:endParaRPr/>
          </a:p>
          <a:p>
            <a:pPr>
              <a:lnSpc>
                <a:spcPct val="94000"/>
              </a:lnSpc>
              <a:buSzPct val="45000"/>
              <a:buFont typeface="Wingdings" charset="2"/>
              <a:buChar char=""/>
            </a:pPr>
            <a:r>
              <a:rPr lang="en-IN" sz="2900">
                <a:solidFill>
                  <a:srgbClr val="000000"/>
                </a:solidFill>
                <a:latin typeface="Arial"/>
              </a:rPr>
              <a:t>Git is designed to give each developer an entirely isolated development environment. This means that information is not automatically passed back and forth between repositories. Instead, developers need to manually pull upstream commits into their local repository or manually push their local commits back up to the central repository. The git remote command is really just an easier way to pass URLs to these “sharing” commands.</a:t>
            </a:r>
            <a:endParaRPr/>
          </a:p>
        </p:txBody>
      </p:sp>
    </p:spTree>
    <p:extLst>
      <p:ext uri="{BB962C8B-B14F-4D97-AF65-F5344CB8AC3E}">
        <p14:creationId xmlns:p14="http://schemas.microsoft.com/office/powerpoint/2010/main" val="2389500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28651" y="365125"/>
            <a:ext cx="7886699" cy="1325700"/>
          </a:xfrm>
          <a:prstGeom prst="rect">
            <a:avLst/>
          </a:prstGeom>
        </p:spPr>
        <p:txBody>
          <a:bodyPr lIns="91425" tIns="91425" rIns="91425" bIns="91425" anchor="ctr" anchorCtr="0">
            <a:noAutofit/>
          </a:bodyPr>
          <a:lstStyle/>
          <a:p>
            <a:pPr algn="ctr">
              <a:spcBef>
                <a:spcPts val="0"/>
              </a:spcBef>
              <a:buNone/>
            </a:pPr>
            <a:r>
              <a:rPr lang="en-US" sz="3000"/>
              <a:t>Popular Projects, which took shape under Git</a:t>
            </a:r>
          </a:p>
        </p:txBody>
      </p:sp>
      <p:pic>
        <p:nvPicPr>
          <p:cNvPr id="103" name="Shape 103"/>
          <p:cNvPicPr preferRelativeResize="0"/>
          <p:nvPr/>
        </p:nvPicPr>
        <p:blipFill>
          <a:blip r:embed="rId3">
            <a:alphaModFix/>
          </a:blip>
          <a:stretch>
            <a:fillRect/>
          </a:stretch>
        </p:blipFill>
        <p:spPr>
          <a:xfrm>
            <a:off x="217800" y="2208425"/>
            <a:ext cx="2000250" cy="1257300"/>
          </a:xfrm>
          <a:prstGeom prst="rect">
            <a:avLst/>
          </a:prstGeom>
          <a:noFill/>
          <a:ln>
            <a:noFill/>
          </a:ln>
        </p:spPr>
      </p:pic>
      <p:pic>
        <p:nvPicPr>
          <p:cNvPr id="104" name="Shape 104"/>
          <p:cNvPicPr preferRelativeResize="0"/>
          <p:nvPr/>
        </p:nvPicPr>
        <p:blipFill>
          <a:blip r:embed="rId4">
            <a:alphaModFix/>
          </a:blip>
          <a:stretch>
            <a:fillRect/>
          </a:stretch>
        </p:blipFill>
        <p:spPr>
          <a:xfrm>
            <a:off x="6116775" y="4650825"/>
            <a:ext cx="2636044" cy="1295400"/>
          </a:xfrm>
          <a:prstGeom prst="rect">
            <a:avLst/>
          </a:prstGeom>
          <a:noFill/>
          <a:ln>
            <a:noFill/>
          </a:ln>
        </p:spPr>
      </p:pic>
      <p:pic>
        <p:nvPicPr>
          <p:cNvPr id="105" name="Shape 105"/>
          <p:cNvPicPr preferRelativeResize="0"/>
          <p:nvPr/>
        </p:nvPicPr>
        <p:blipFill>
          <a:blip r:embed="rId5">
            <a:alphaModFix/>
          </a:blip>
          <a:stretch>
            <a:fillRect/>
          </a:stretch>
        </p:blipFill>
        <p:spPr>
          <a:xfrm>
            <a:off x="6359663" y="2208426"/>
            <a:ext cx="2150269" cy="1590675"/>
          </a:xfrm>
          <a:prstGeom prst="rect">
            <a:avLst/>
          </a:prstGeom>
          <a:noFill/>
          <a:ln>
            <a:noFill/>
          </a:ln>
        </p:spPr>
      </p:pic>
      <p:pic>
        <p:nvPicPr>
          <p:cNvPr id="106" name="Shape 106"/>
          <p:cNvPicPr preferRelativeResize="0"/>
          <p:nvPr/>
        </p:nvPicPr>
        <p:blipFill>
          <a:blip r:embed="rId6">
            <a:alphaModFix/>
          </a:blip>
          <a:stretch>
            <a:fillRect/>
          </a:stretch>
        </p:blipFill>
        <p:spPr>
          <a:xfrm>
            <a:off x="2722257" y="1493663"/>
            <a:ext cx="2959387" cy="2877175"/>
          </a:xfrm>
          <a:prstGeom prst="rect">
            <a:avLst/>
          </a:prstGeom>
          <a:noFill/>
          <a:ln>
            <a:noFill/>
          </a:ln>
        </p:spPr>
      </p:pic>
      <p:pic>
        <p:nvPicPr>
          <p:cNvPr id="107" name="Shape 107"/>
          <p:cNvPicPr preferRelativeResize="0"/>
          <p:nvPr/>
        </p:nvPicPr>
        <p:blipFill>
          <a:blip r:embed="rId7">
            <a:alphaModFix/>
          </a:blip>
          <a:stretch>
            <a:fillRect/>
          </a:stretch>
        </p:blipFill>
        <p:spPr>
          <a:xfrm>
            <a:off x="646425" y="4650825"/>
            <a:ext cx="1143000" cy="1524000"/>
          </a:xfrm>
          <a:prstGeom prst="rect">
            <a:avLst/>
          </a:prstGeom>
          <a:noFill/>
          <a:ln>
            <a:noFill/>
          </a:ln>
        </p:spPr>
      </p:pic>
      <p:pic>
        <p:nvPicPr>
          <p:cNvPr id="108" name="Shape 108"/>
          <p:cNvPicPr preferRelativeResize="0"/>
          <p:nvPr/>
        </p:nvPicPr>
        <p:blipFill>
          <a:blip r:embed="rId8">
            <a:alphaModFix/>
          </a:blip>
          <a:stretch>
            <a:fillRect/>
          </a:stretch>
        </p:blipFill>
        <p:spPr>
          <a:xfrm>
            <a:off x="3267647" y="4650817"/>
            <a:ext cx="1868606" cy="1993182"/>
          </a:xfrm>
          <a:prstGeom prst="rect">
            <a:avLst/>
          </a:prstGeom>
          <a:noFill/>
          <a:ln>
            <a:noFill/>
          </a:ln>
        </p:spPr>
      </p:pic>
    </p:spTree>
    <p:extLst>
      <p:ext uri="{BB962C8B-B14F-4D97-AF65-F5344CB8AC3E}">
        <p14:creationId xmlns:p14="http://schemas.microsoft.com/office/powerpoint/2010/main" val="2339202228"/>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455866" y="273679"/>
            <a:ext cx="8226477" cy="1143702"/>
          </a:xfrm>
          <a:prstGeom prst="rect">
            <a:avLst/>
          </a:prstGeom>
          <a:noFill/>
          <a:ln>
            <a:noFill/>
          </a:ln>
        </p:spPr>
        <p:txBody>
          <a:bodyPr lIns="0" tIns="30043" rIns="0" bIns="0" anchor="ctr"/>
          <a:lstStyle/>
          <a:p>
            <a:pPr algn="ctr">
              <a:lnSpc>
                <a:spcPct val="94000"/>
              </a:lnSpc>
            </a:pPr>
            <a:r>
              <a:rPr lang="en-IN" sz="4000">
                <a:solidFill>
                  <a:srgbClr val="000000"/>
                </a:solidFill>
                <a:latin typeface="Arial"/>
              </a:rPr>
              <a:t>Remote Branches</a:t>
            </a:r>
            <a:endParaRPr/>
          </a:p>
        </p:txBody>
      </p:sp>
      <p:sp>
        <p:nvSpPr>
          <p:cNvPr id="235" name="CustomShape 2"/>
          <p:cNvSpPr/>
          <p:nvPr/>
        </p:nvSpPr>
        <p:spPr>
          <a:xfrm>
            <a:off x="455865" y="1604188"/>
            <a:ext cx="8226151" cy="3976831"/>
          </a:xfrm>
          <a:prstGeom prst="rect">
            <a:avLst/>
          </a:prstGeom>
          <a:noFill/>
          <a:ln>
            <a:noFill/>
          </a:ln>
        </p:spPr>
        <p:txBody>
          <a:bodyPr lIns="0" tIns="21879" rIns="0" bIns="0"/>
          <a:lstStyle/>
          <a:p>
            <a:pPr>
              <a:lnSpc>
                <a:spcPct val="94000"/>
              </a:lnSpc>
            </a:pPr>
            <a:r>
              <a:rPr lang="en-IN" sz="2900">
                <a:solidFill>
                  <a:srgbClr val="000000"/>
                </a:solidFill>
                <a:latin typeface="Arial"/>
              </a:rPr>
              <a:t>Remote branches are just like local branches, except they represent commits from somebody else’s repository. You can check out a remote branch just like a local one, but this puts you in a detached HEAD state (just like checking out an old commit). You can think of them as read-only branches.</a:t>
            </a:r>
            <a:endParaRPr/>
          </a:p>
          <a:p>
            <a:pPr>
              <a:lnSpc>
                <a:spcPct val="94000"/>
              </a:lnSpc>
            </a:pPr>
            <a:r>
              <a:rPr lang="en-IN" sz="2900">
                <a:solidFill>
                  <a:srgbClr val="000000"/>
                </a:solidFill>
                <a:latin typeface="Arial"/>
              </a:rPr>
              <a:t> you can inspect these branches with the usual git checkout and git log commands. If you approve the changes a remote branch contains, you can merge it into a local branch with a normal git merge.</a:t>
            </a:r>
            <a:endParaRPr/>
          </a:p>
          <a:p>
            <a:pPr>
              <a:lnSpc>
                <a:spcPct val="94000"/>
              </a:lnSpc>
            </a:pPr>
            <a:endParaRPr/>
          </a:p>
        </p:txBody>
      </p:sp>
    </p:spTree>
    <p:extLst>
      <p:ext uri="{BB962C8B-B14F-4D97-AF65-F5344CB8AC3E}">
        <p14:creationId xmlns:p14="http://schemas.microsoft.com/office/powerpoint/2010/main" val="180129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456192" y="273679"/>
            <a:ext cx="8226151" cy="1143702"/>
          </a:xfrm>
          <a:prstGeom prst="rect">
            <a:avLst/>
          </a:prstGeom>
          <a:noFill/>
          <a:ln>
            <a:noFill/>
          </a:ln>
        </p:spPr>
        <p:txBody>
          <a:bodyPr lIns="0" tIns="30043" rIns="0" bIns="0" anchor="ctr"/>
          <a:lstStyle/>
          <a:p>
            <a:pPr algn="ctr">
              <a:lnSpc>
                <a:spcPct val="94000"/>
              </a:lnSpc>
            </a:pPr>
            <a:r>
              <a:rPr lang="en-IN" sz="4000">
                <a:solidFill>
                  <a:srgbClr val="000000"/>
                </a:solidFill>
                <a:latin typeface="Arial"/>
              </a:rPr>
              <a:t>git fetch</a:t>
            </a:r>
            <a:endParaRPr/>
          </a:p>
        </p:txBody>
      </p:sp>
      <p:sp>
        <p:nvSpPr>
          <p:cNvPr id="237" name="CustomShape 2"/>
          <p:cNvSpPr/>
          <p:nvPr/>
        </p:nvSpPr>
        <p:spPr>
          <a:xfrm>
            <a:off x="455865" y="1604188"/>
            <a:ext cx="8226151" cy="3976831"/>
          </a:xfrm>
          <a:prstGeom prst="rect">
            <a:avLst/>
          </a:prstGeom>
          <a:noFill/>
          <a:ln>
            <a:noFill/>
          </a:ln>
        </p:spPr>
        <p:txBody>
          <a:bodyPr lIns="0" tIns="21879" rIns="0" bIns="0"/>
          <a:lstStyle/>
          <a:p>
            <a:pPr>
              <a:lnSpc>
                <a:spcPct val="94000"/>
              </a:lnSpc>
              <a:buSzPct val="45000"/>
              <a:buFont typeface="Wingdings" charset="2"/>
              <a:buChar char=""/>
            </a:pPr>
            <a:r>
              <a:rPr lang="en-IN" sz="2900">
                <a:solidFill>
                  <a:srgbClr val="000000"/>
                </a:solidFill>
                <a:latin typeface="Arial"/>
              </a:rPr>
              <a:t>The git fetch command imports commits from a remote repository into your local repo. The resulting commits are stored as remote branches instead of the normal local branches that we’ve been working with. This gives you a chance to review changes before integrating them into your copy of the project.</a:t>
            </a:r>
            <a:endParaRPr/>
          </a:p>
        </p:txBody>
      </p:sp>
    </p:spTree>
    <p:extLst>
      <p:ext uri="{BB962C8B-B14F-4D97-AF65-F5344CB8AC3E}">
        <p14:creationId xmlns:p14="http://schemas.microsoft.com/office/powerpoint/2010/main" val="15797368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456192" y="273679"/>
            <a:ext cx="8226151" cy="1144029"/>
          </a:xfrm>
          <a:prstGeom prst="rect">
            <a:avLst/>
          </a:prstGeom>
          <a:noFill/>
          <a:ln>
            <a:noFill/>
          </a:ln>
        </p:spPr>
      </p:sp>
      <p:sp>
        <p:nvSpPr>
          <p:cNvPr id="239" name="CustomShape 2"/>
          <p:cNvSpPr/>
          <p:nvPr/>
        </p:nvSpPr>
        <p:spPr>
          <a:xfrm>
            <a:off x="455865" y="65317"/>
            <a:ext cx="8226151" cy="5515702"/>
          </a:xfrm>
          <a:prstGeom prst="rect">
            <a:avLst/>
          </a:prstGeom>
          <a:noFill/>
          <a:ln>
            <a:noFill/>
          </a:ln>
        </p:spPr>
        <p:txBody>
          <a:bodyPr lIns="0" tIns="21879" rIns="0" bIns="0"/>
          <a:lstStyle/>
          <a:p>
            <a:pPr>
              <a:lnSpc>
                <a:spcPct val="94000"/>
              </a:lnSpc>
            </a:pPr>
            <a:endParaRPr/>
          </a:p>
          <a:p>
            <a:pPr>
              <a:lnSpc>
                <a:spcPct val="94000"/>
              </a:lnSpc>
              <a:buSzPct val="45000"/>
              <a:buFont typeface="Wingdings" charset="2"/>
              <a:buChar char=""/>
            </a:pPr>
            <a:r>
              <a:rPr lang="en-IN" sz="2900">
                <a:solidFill>
                  <a:srgbClr val="000000"/>
                </a:solidFill>
                <a:latin typeface="Arial"/>
              </a:rPr>
              <a:t>git fetch &lt;remote&gt;</a:t>
            </a:r>
            <a:endParaRPr/>
          </a:p>
          <a:p>
            <a:pPr>
              <a:lnSpc>
                <a:spcPct val="94000"/>
              </a:lnSpc>
              <a:buSzPct val="45000"/>
              <a:buFont typeface="Wingdings" charset="2"/>
              <a:buChar char=""/>
            </a:pPr>
            <a:r>
              <a:rPr lang="en-IN" sz="2900">
                <a:solidFill>
                  <a:srgbClr val="000000"/>
                </a:solidFill>
                <a:latin typeface="Arial"/>
              </a:rPr>
              <a:t>Fetch all of the branches from the repository. This also downloads all of the required commits and files from the other repository.</a:t>
            </a:r>
            <a:endParaRPr/>
          </a:p>
          <a:p>
            <a:pPr>
              <a:lnSpc>
                <a:spcPct val="94000"/>
              </a:lnSpc>
            </a:pPr>
            <a:endParaRPr/>
          </a:p>
          <a:p>
            <a:pPr>
              <a:lnSpc>
                <a:spcPct val="94000"/>
              </a:lnSpc>
              <a:buSzPct val="45000"/>
              <a:buFont typeface="Wingdings" charset="2"/>
              <a:buChar char=""/>
            </a:pPr>
            <a:r>
              <a:rPr lang="en-IN" sz="2900">
                <a:solidFill>
                  <a:srgbClr val="000000"/>
                </a:solidFill>
                <a:latin typeface="Arial"/>
              </a:rPr>
              <a:t>git fetch &lt;remote&gt; &lt;branch&gt;</a:t>
            </a:r>
            <a:endParaRPr/>
          </a:p>
          <a:p>
            <a:pPr>
              <a:lnSpc>
                <a:spcPct val="94000"/>
              </a:lnSpc>
              <a:buSzPct val="45000"/>
              <a:buFont typeface="Wingdings" charset="2"/>
              <a:buChar char=""/>
            </a:pPr>
            <a:r>
              <a:rPr lang="en-IN" sz="2900">
                <a:solidFill>
                  <a:srgbClr val="000000"/>
                </a:solidFill>
                <a:latin typeface="Arial"/>
              </a:rPr>
              <a:t>Same as the above command, but only fetch the specified branch.</a:t>
            </a:r>
            <a:endParaRPr/>
          </a:p>
          <a:p>
            <a:pPr>
              <a:lnSpc>
                <a:spcPct val="94000"/>
              </a:lnSpc>
            </a:pPr>
            <a:endParaRPr/>
          </a:p>
          <a:p>
            <a:pPr>
              <a:lnSpc>
                <a:spcPct val="94000"/>
              </a:lnSpc>
            </a:pPr>
            <a:endParaRPr/>
          </a:p>
        </p:txBody>
      </p:sp>
    </p:spTree>
    <p:extLst>
      <p:ext uri="{BB962C8B-B14F-4D97-AF65-F5344CB8AC3E}">
        <p14:creationId xmlns:p14="http://schemas.microsoft.com/office/powerpoint/2010/main" val="24832053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522155" y="653171"/>
            <a:ext cx="8227784" cy="3976831"/>
          </a:xfrm>
          <a:prstGeom prst="rect">
            <a:avLst/>
          </a:prstGeom>
          <a:noFill/>
          <a:ln>
            <a:noFill/>
          </a:ln>
        </p:spPr>
        <p:txBody>
          <a:bodyPr lIns="0" tIns="0" rIns="0" bIns="0"/>
          <a:lstStyle/>
          <a:p>
            <a:pPr>
              <a:lnSpc>
                <a:spcPct val="94000"/>
              </a:lnSpc>
            </a:pPr>
            <a:r>
              <a:rPr lang="en-IN" sz="2900">
                <a:solidFill>
                  <a:srgbClr val="000000"/>
                </a:solidFill>
                <a:latin typeface="Arial"/>
              </a:rPr>
              <a:t>Why do we do it?</a:t>
            </a:r>
            <a:endParaRPr/>
          </a:p>
          <a:p>
            <a:pPr>
              <a:lnSpc>
                <a:spcPct val="94000"/>
              </a:lnSpc>
            </a:pPr>
            <a:r>
              <a:rPr lang="en-IN" sz="2900">
                <a:solidFill>
                  <a:srgbClr val="000000"/>
                </a:solidFill>
                <a:latin typeface="Arial"/>
              </a:rPr>
              <a:t>Fetching is what you do when you want to see what everybody else has been working on. Since fetched content is represented as a remote branch, it has absolutely no effect on your local development work. This makes fetching a safe way to review commits before integrating them with your local repository. It’s similar to svn update in that it lets you see how the central history has progressed, but it doesn’t force you to actually merge the changes into your repository.</a:t>
            </a:r>
            <a:endParaRPr/>
          </a:p>
        </p:txBody>
      </p:sp>
    </p:spTree>
    <p:extLst>
      <p:ext uri="{BB962C8B-B14F-4D97-AF65-F5344CB8AC3E}">
        <p14:creationId xmlns:p14="http://schemas.microsoft.com/office/powerpoint/2010/main" val="21565283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455865" y="5224715"/>
            <a:ext cx="8423388" cy="1762908"/>
          </a:xfrm>
          <a:prstGeom prst="rect">
            <a:avLst/>
          </a:prstGeom>
          <a:noFill/>
          <a:ln>
            <a:noFill/>
          </a:ln>
        </p:spPr>
        <p:txBody>
          <a:bodyPr lIns="0" tIns="21879" rIns="0" bIns="0"/>
          <a:lstStyle/>
          <a:p>
            <a:pPr>
              <a:lnSpc>
                <a:spcPct val="94000"/>
              </a:lnSpc>
              <a:buSzPct val="45000"/>
              <a:buFont typeface="Wingdings" charset="2"/>
              <a:buChar char=""/>
            </a:pPr>
            <a:r>
              <a:rPr lang="en-IN" sz="2500">
                <a:solidFill>
                  <a:srgbClr val="000000"/>
                </a:solidFill>
                <a:latin typeface="Arial"/>
              </a:rPr>
              <a:t>The commits from these new remote branches are shown as squares instead of circles in the diagram below. As you can see, git fetch gives you access to the entire branch structure of another repository.</a:t>
            </a:r>
            <a:endParaRPr/>
          </a:p>
        </p:txBody>
      </p:sp>
      <p:pic>
        <p:nvPicPr>
          <p:cNvPr id="242" name="Picture 241"/>
          <p:cNvPicPr/>
          <p:nvPr/>
        </p:nvPicPr>
        <p:blipFill>
          <a:blip r:embed="rId3"/>
          <a:stretch>
            <a:fillRect/>
          </a:stretch>
        </p:blipFill>
        <p:spPr>
          <a:xfrm>
            <a:off x="389902" y="587527"/>
            <a:ext cx="8489678" cy="4112038"/>
          </a:xfrm>
          <a:prstGeom prst="rect">
            <a:avLst/>
          </a:prstGeom>
          <a:ln>
            <a:noFill/>
          </a:ln>
        </p:spPr>
      </p:pic>
    </p:spTree>
    <p:extLst>
      <p:ext uri="{BB962C8B-B14F-4D97-AF65-F5344CB8AC3E}">
        <p14:creationId xmlns:p14="http://schemas.microsoft.com/office/powerpoint/2010/main" val="24958923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456192" y="273679"/>
            <a:ext cx="8226151" cy="1143702"/>
          </a:xfrm>
          <a:prstGeom prst="rect">
            <a:avLst/>
          </a:prstGeom>
          <a:noFill/>
          <a:ln>
            <a:noFill/>
          </a:ln>
        </p:spPr>
        <p:txBody>
          <a:bodyPr lIns="0" tIns="30043" rIns="0" bIns="0" anchor="ctr"/>
          <a:lstStyle/>
          <a:p>
            <a:pPr algn="ctr">
              <a:lnSpc>
                <a:spcPct val="94000"/>
              </a:lnSpc>
            </a:pPr>
            <a:r>
              <a:rPr lang="en-IN" sz="4000">
                <a:solidFill>
                  <a:srgbClr val="000000"/>
                </a:solidFill>
                <a:latin typeface="Arial"/>
              </a:rPr>
              <a:t>git pull</a:t>
            </a:r>
            <a:endParaRPr/>
          </a:p>
        </p:txBody>
      </p:sp>
      <p:sp>
        <p:nvSpPr>
          <p:cNvPr id="244" name="CustomShape 2"/>
          <p:cNvSpPr/>
          <p:nvPr/>
        </p:nvSpPr>
        <p:spPr>
          <a:xfrm>
            <a:off x="455865" y="1604188"/>
            <a:ext cx="8226151" cy="3976831"/>
          </a:xfrm>
          <a:prstGeom prst="rect">
            <a:avLst/>
          </a:prstGeom>
          <a:noFill/>
          <a:ln>
            <a:noFill/>
          </a:ln>
        </p:spPr>
        <p:txBody>
          <a:bodyPr lIns="0" tIns="21879" rIns="0" bIns="0"/>
          <a:lstStyle/>
          <a:p>
            <a:pPr>
              <a:lnSpc>
                <a:spcPct val="94000"/>
              </a:lnSpc>
            </a:pPr>
            <a:endParaRPr/>
          </a:p>
          <a:p>
            <a:pPr>
              <a:lnSpc>
                <a:spcPct val="94000"/>
              </a:lnSpc>
              <a:buSzPct val="45000"/>
              <a:buFont typeface="Wingdings" charset="2"/>
              <a:buChar char=""/>
            </a:pPr>
            <a:r>
              <a:rPr lang="en-IN" sz="2900">
                <a:solidFill>
                  <a:srgbClr val="000000"/>
                </a:solidFill>
                <a:latin typeface="Arial"/>
              </a:rPr>
              <a:t>Merging upstream changes into your local repository is a common task in Git-based collaboration workflows. We already know how to do this with git fetch followed by git merge, but git pull rolls this into a single command.</a:t>
            </a:r>
            <a:endParaRPr/>
          </a:p>
          <a:p>
            <a:pPr>
              <a:lnSpc>
                <a:spcPct val="94000"/>
              </a:lnSpc>
              <a:buSzPct val="45000"/>
              <a:buFont typeface="Wingdings" charset="2"/>
              <a:buChar char=""/>
            </a:pPr>
            <a:r>
              <a:rPr lang="en-IN" sz="2900">
                <a:solidFill>
                  <a:srgbClr val="000000"/>
                </a:solidFill>
                <a:latin typeface="Arial"/>
              </a:rPr>
              <a:t>So, pull is basically  git fetch followed by a git merge.</a:t>
            </a:r>
            <a:endParaRPr/>
          </a:p>
        </p:txBody>
      </p:sp>
    </p:spTree>
    <p:extLst>
      <p:ext uri="{BB962C8B-B14F-4D97-AF65-F5344CB8AC3E}">
        <p14:creationId xmlns:p14="http://schemas.microsoft.com/office/powerpoint/2010/main" val="4239781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456192" y="273679"/>
            <a:ext cx="8226151" cy="1144029"/>
          </a:xfrm>
          <a:prstGeom prst="rect">
            <a:avLst/>
          </a:prstGeom>
          <a:noFill/>
          <a:ln>
            <a:noFill/>
          </a:ln>
        </p:spPr>
      </p:sp>
      <p:sp>
        <p:nvSpPr>
          <p:cNvPr id="246" name="CustomShape 2"/>
          <p:cNvSpPr/>
          <p:nvPr/>
        </p:nvSpPr>
        <p:spPr>
          <a:xfrm>
            <a:off x="455865" y="1604188"/>
            <a:ext cx="8226151" cy="3976831"/>
          </a:xfrm>
          <a:prstGeom prst="rect">
            <a:avLst/>
          </a:prstGeom>
          <a:noFill/>
          <a:ln>
            <a:noFill/>
          </a:ln>
        </p:spPr>
        <p:txBody>
          <a:bodyPr lIns="0" tIns="21879" rIns="0" bIns="0"/>
          <a:lstStyle/>
          <a:p>
            <a:pPr>
              <a:lnSpc>
                <a:spcPct val="94000"/>
              </a:lnSpc>
              <a:buSzPct val="45000"/>
              <a:buFont typeface="Wingdings" charset="2"/>
              <a:buChar char=""/>
            </a:pPr>
            <a:r>
              <a:rPr lang="en-IN" sz="2900">
                <a:solidFill>
                  <a:srgbClr val="000000"/>
                </a:solidFill>
                <a:latin typeface="Arial"/>
              </a:rPr>
              <a:t>One can inspect these(remote) branches with the usual git checkout and git log commands. If you approve the changes a remote branch contains, you can merge it into a local branch with a normal git merge.</a:t>
            </a:r>
            <a:endParaRPr/>
          </a:p>
          <a:p>
            <a:pPr>
              <a:lnSpc>
                <a:spcPct val="94000"/>
              </a:lnSpc>
            </a:pPr>
            <a:endParaRPr/>
          </a:p>
        </p:txBody>
      </p:sp>
    </p:spTree>
    <p:extLst>
      <p:ext uri="{BB962C8B-B14F-4D97-AF65-F5344CB8AC3E}">
        <p14:creationId xmlns:p14="http://schemas.microsoft.com/office/powerpoint/2010/main" val="18805143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Picture 246"/>
          <p:cNvPicPr/>
          <p:nvPr/>
        </p:nvPicPr>
        <p:blipFill>
          <a:blip r:embed="rId3"/>
          <a:stretch>
            <a:fillRect/>
          </a:stretch>
        </p:blipFill>
        <p:spPr>
          <a:xfrm>
            <a:off x="2888345" y="829527"/>
            <a:ext cx="3368049" cy="5200874"/>
          </a:xfrm>
          <a:prstGeom prst="rect">
            <a:avLst/>
          </a:prstGeom>
          <a:ln>
            <a:noFill/>
          </a:ln>
        </p:spPr>
      </p:pic>
    </p:spTree>
    <p:extLst>
      <p:ext uri="{BB962C8B-B14F-4D97-AF65-F5344CB8AC3E}">
        <p14:creationId xmlns:p14="http://schemas.microsoft.com/office/powerpoint/2010/main" val="23889150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456192" y="273679"/>
            <a:ext cx="8226151" cy="1144029"/>
          </a:xfrm>
          <a:prstGeom prst="rect">
            <a:avLst/>
          </a:prstGeom>
          <a:noFill/>
          <a:ln>
            <a:noFill/>
          </a:ln>
        </p:spPr>
      </p:sp>
      <p:sp>
        <p:nvSpPr>
          <p:cNvPr id="249" name="CustomShape 2"/>
          <p:cNvSpPr/>
          <p:nvPr/>
        </p:nvSpPr>
        <p:spPr>
          <a:xfrm>
            <a:off x="455865" y="1604188"/>
            <a:ext cx="8226151" cy="3976831"/>
          </a:xfrm>
          <a:prstGeom prst="rect">
            <a:avLst/>
          </a:prstGeom>
          <a:noFill/>
          <a:ln>
            <a:noFill/>
          </a:ln>
        </p:spPr>
        <p:txBody>
          <a:bodyPr lIns="0" tIns="21879" rIns="0" bIns="0"/>
          <a:lstStyle/>
          <a:p>
            <a:pPr>
              <a:lnSpc>
                <a:spcPct val="94000"/>
              </a:lnSpc>
            </a:pPr>
            <a:endParaRPr/>
          </a:p>
          <a:p>
            <a:pPr>
              <a:lnSpc>
                <a:spcPct val="94000"/>
              </a:lnSpc>
              <a:buSzPct val="45000"/>
              <a:buFont typeface="Wingdings" charset="2"/>
              <a:buChar char=""/>
            </a:pPr>
            <a:r>
              <a:rPr lang="en-IN" sz="2900">
                <a:solidFill>
                  <a:srgbClr val="000000"/>
                </a:solidFill>
                <a:latin typeface="Arial"/>
              </a:rPr>
              <a:t>git pull &lt;remote&gt;</a:t>
            </a:r>
            <a:endParaRPr/>
          </a:p>
          <a:p>
            <a:pPr>
              <a:lnSpc>
                <a:spcPct val="94000"/>
              </a:lnSpc>
              <a:buSzPct val="45000"/>
              <a:buFont typeface="Wingdings" charset="2"/>
              <a:buChar char=""/>
            </a:pPr>
            <a:r>
              <a:rPr lang="en-IN" sz="2900">
                <a:solidFill>
                  <a:srgbClr val="000000"/>
                </a:solidFill>
                <a:latin typeface="Arial"/>
              </a:rPr>
              <a:t>Fetch the specified remote’s copy of the current branch and immediately merge it into the local copy. This is the same as git fetch &lt;remote&gt; followed by git merge origin/&lt;current-branch&gt;.</a:t>
            </a:r>
            <a:endParaRPr/>
          </a:p>
        </p:txBody>
      </p:sp>
    </p:spTree>
    <p:extLst>
      <p:ext uri="{BB962C8B-B14F-4D97-AF65-F5344CB8AC3E}">
        <p14:creationId xmlns:p14="http://schemas.microsoft.com/office/powerpoint/2010/main" val="1125238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57172" y="273352"/>
            <a:ext cx="8226804" cy="1143702"/>
          </a:xfrm>
          <a:prstGeom prst="rect">
            <a:avLst/>
          </a:prstGeom>
          <a:noFill/>
          <a:ln>
            <a:noFill/>
          </a:ln>
        </p:spPr>
        <p:txBody>
          <a:bodyPr lIns="0" tIns="0" rIns="0" bIns="0" anchor="ctr"/>
          <a:lstStyle/>
          <a:p>
            <a:pPr algn="ctr">
              <a:lnSpc>
                <a:spcPct val="100000"/>
              </a:lnSpc>
            </a:pPr>
            <a:r>
              <a:rPr lang="en-IN" sz="4000">
                <a:latin typeface="Arial"/>
              </a:rPr>
              <a:t>merge</a:t>
            </a:r>
            <a:endParaRPr/>
          </a:p>
        </p:txBody>
      </p:sp>
      <p:sp>
        <p:nvSpPr>
          <p:cNvPr id="251" name="CustomShape 2"/>
          <p:cNvSpPr/>
          <p:nvPr/>
        </p:nvSpPr>
        <p:spPr>
          <a:xfrm>
            <a:off x="456845" y="1604841"/>
            <a:ext cx="8226804" cy="3976505"/>
          </a:xfrm>
          <a:prstGeom prst="rect">
            <a:avLst/>
          </a:prstGeom>
          <a:noFill/>
          <a:ln>
            <a:noFill/>
          </a:ln>
        </p:spPr>
        <p:txBody>
          <a:bodyPr lIns="0" tIns="0" rIns="0" bIns="0"/>
          <a:lstStyle/>
          <a:p>
            <a:pPr>
              <a:lnSpc>
                <a:spcPct val="100000"/>
              </a:lnSpc>
              <a:buSzPct val="45000"/>
              <a:buFont typeface="StarSymbol"/>
              <a:buChar char="l"/>
            </a:pPr>
            <a:r>
              <a:rPr lang="en-IN" sz="2900">
                <a:latin typeface="Arial"/>
              </a:rPr>
              <a:t>Once you have work isolated in a branch, you will eventually want to incorporate it into your main branch. You can merge any branch into your current branch with the git merge command. </a:t>
            </a:r>
            <a:endParaRPr/>
          </a:p>
          <a:p>
            <a:pPr>
              <a:lnSpc>
                <a:spcPct val="100000"/>
              </a:lnSpc>
              <a:buSzPct val="45000"/>
              <a:buFont typeface="StarSymbol"/>
              <a:buChar char="l"/>
            </a:pPr>
            <a:r>
              <a:rPr lang="en-IN" sz="2200">
                <a:latin typeface="Arial"/>
              </a:rPr>
              <a:t>The Git merge command tries to put the commits from other branches on top of the HEAD of the current local branch. For example, your local branch has commits A−&gt;B−&gt;C−&gt;D and the merge branch has commits A−&gt;B−&gt;X−&gt;Y, then git merge will convert the current local branch to something like A−&gt;B−&gt;C−&gt;D−&gt;X−&gt;Y.</a:t>
            </a:r>
            <a:endParaRPr/>
          </a:p>
          <a:p>
            <a:pPr>
              <a:lnSpc>
                <a:spcPct val="100000"/>
              </a:lnSpc>
            </a:pPr>
            <a:endParaRPr/>
          </a:p>
          <a:p>
            <a:pPr>
              <a:lnSpc>
                <a:spcPct val="100000"/>
              </a:lnSpc>
            </a:pPr>
            <a:endParaRPr/>
          </a:p>
        </p:txBody>
      </p:sp>
      <p:sp>
        <p:nvSpPr>
          <p:cNvPr id="252" name="CustomShape 3"/>
          <p:cNvSpPr/>
          <p:nvPr/>
        </p:nvSpPr>
        <p:spPr>
          <a:xfrm>
            <a:off x="4491712" y="3324967"/>
            <a:ext cx="2037679" cy="2552592"/>
          </a:xfrm>
          <a:prstGeom prst="rect">
            <a:avLst/>
          </a:prstGeom>
          <a:noFill/>
          <a:ln>
            <a:noFill/>
          </a:ln>
        </p:spPr>
      </p:sp>
    </p:spTree>
    <p:extLst>
      <p:ext uri="{BB962C8B-B14F-4D97-AF65-F5344CB8AC3E}">
        <p14:creationId xmlns:p14="http://schemas.microsoft.com/office/powerpoint/2010/main" val="42467125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28651" y="365125"/>
            <a:ext cx="7886699" cy="1325700"/>
          </a:xfrm>
          <a:prstGeom prst="rect">
            <a:avLst/>
          </a:prstGeom>
        </p:spPr>
        <p:txBody>
          <a:bodyPr lIns="91425" tIns="91425" rIns="91425" bIns="91425" anchor="ctr" anchorCtr="0">
            <a:noAutofit/>
          </a:bodyPr>
          <a:lstStyle/>
          <a:p>
            <a:pPr algn="ctr">
              <a:spcBef>
                <a:spcPts val="0"/>
              </a:spcBef>
              <a:buNone/>
            </a:pPr>
            <a:r>
              <a:rPr lang="en-US" sz="4000">
                <a:solidFill>
                  <a:srgbClr val="993300"/>
                </a:solidFill>
              </a:rPr>
              <a:t>Version control systems</a:t>
            </a:r>
          </a:p>
        </p:txBody>
      </p:sp>
      <p:sp>
        <p:nvSpPr>
          <p:cNvPr id="114" name="Shape 114"/>
          <p:cNvSpPr txBox="1">
            <a:spLocks noGrp="1"/>
          </p:cNvSpPr>
          <p:nvPr>
            <p:ph type="body" idx="1"/>
          </p:nvPr>
        </p:nvSpPr>
        <p:spPr>
          <a:xfrm>
            <a:off x="628651" y="1690825"/>
            <a:ext cx="7886699" cy="4485900"/>
          </a:xfrm>
          <a:prstGeom prst="rect">
            <a:avLst/>
          </a:prstGeom>
        </p:spPr>
        <p:txBody>
          <a:bodyPr lIns="91425" tIns="91425" rIns="91425" bIns="91425" anchor="t" anchorCtr="0">
            <a:noAutofit/>
          </a:bodyPr>
          <a:lstStyle/>
          <a:p>
            <a:pPr marL="457200" lvl="0" indent="-317500" rtl="0">
              <a:lnSpc>
                <a:spcPct val="115000"/>
              </a:lnSpc>
              <a:spcBef>
                <a:spcPts val="600"/>
              </a:spcBef>
              <a:buClr>
                <a:schemeClr val="dk1"/>
              </a:buClr>
              <a:buSzPct val="58333"/>
              <a:buFont typeface="Arial"/>
              <a:buChar char="●"/>
            </a:pPr>
            <a:r>
              <a:rPr lang="en-US" sz="2400">
                <a:solidFill>
                  <a:srgbClr val="FF0000"/>
                </a:solidFill>
              </a:rPr>
              <a:t>Version control </a:t>
            </a:r>
            <a:r>
              <a:rPr lang="en-US" sz="2400">
                <a:solidFill>
                  <a:schemeClr val="dk1"/>
                </a:solidFill>
              </a:rPr>
              <a:t>(or </a:t>
            </a:r>
            <a:r>
              <a:rPr lang="en-US" sz="2400">
                <a:solidFill>
                  <a:srgbClr val="FF0000"/>
                </a:solidFill>
              </a:rPr>
              <a:t>revision control</a:t>
            </a:r>
            <a:r>
              <a:rPr lang="en-US" sz="2400">
                <a:solidFill>
                  <a:schemeClr val="dk1"/>
                </a:solidFill>
              </a:rPr>
              <a:t>, or </a:t>
            </a:r>
            <a:r>
              <a:rPr lang="en-US" sz="2400">
                <a:solidFill>
                  <a:srgbClr val="FF0000"/>
                </a:solidFill>
              </a:rPr>
              <a:t>source control</a:t>
            </a:r>
            <a:r>
              <a:rPr lang="en-US" sz="2400">
                <a:solidFill>
                  <a:schemeClr val="dk1"/>
                </a:solidFill>
              </a:rPr>
              <a:t>) is all about managing multiple versions of documents, programs, web sites, etc.</a:t>
            </a:r>
          </a:p>
          <a:p>
            <a:pPr marL="914400" lvl="1" indent="-317500" rtl="0">
              <a:lnSpc>
                <a:spcPct val="115000"/>
              </a:lnSpc>
              <a:spcBef>
                <a:spcPts val="500"/>
              </a:spcBef>
              <a:buClr>
                <a:schemeClr val="dk1"/>
              </a:buClr>
              <a:buSzPct val="70000"/>
              <a:buFont typeface="Arial"/>
              <a:buChar char="○"/>
            </a:pPr>
            <a:r>
              <a:rPr lang="en-US" sz="2000">
                <a:solidFill>
                  <a:schemeClr val="dk1"/>
                </a:solidFill>
              </a:rPr>
              <a:t>Almost all “real” projects use some kind of version control</a:t>
            </a:r>
          </a:p>
          <a:p>
            <a:pPr marL="914400" lvl="1" indent="-317500" rtl="0">
              <a:lnSpc>
                <a:spcPct val="115000"/>
              </a:lnSpc>
              <a:spcBef>
                <a:spcPts val="500"/>
              </a:spcBef>
              <a:buClr>
                <a:schemeClr val="dk1"/>
              </a:buClr>
              <a:buSzPct val="70000"/>
              <a:buFont typeface="Arial"/>
              <a:buChar char="○"/>
            </a:pPr>
            <a:r>
              <a:rPr lang="en-US" sz="2000">
                <a:solidFill>
                  <a:schemeClr val="dk1"/>
                </a:solidFill>
              </a:rPr>
              <a:t>Essential for team projects, but also very useful for individual projects</a:t>
            </a:r>
          </a:p>
          <a:p>
            <a:pPr marL="457200" lvl="0" indent="-317500" rtl="0">
              <a:lnSpc>
                <a:spcPct val="115000"/>
              </a:lnSpc>
              <a:spcBef>
                <a:spcPts val="600"/>
              </a:spcBef>
              <a:buClr>
                <a:schemeClr val="dk1"/>
              </a:buClr>
              <a:buSzPct val="58333"/>
              <a:buFont typeface="Arial"/>
              <a:buChar char="●"/>
            </a:pPr>
            <a:r>
              <a:rPr lang="en-US" sz="2400">
                <a:solidFill>
                  <a:schemeClr val="dk1"/>
                </a:solidFill>
              </a:rPr>
              <a:t>Some well-known version control systems are CVS, Subversion, Mercurial, and Git</a:t>
            </a:r>
          </a:p>
          <a:p>
            <a:pPr marL="914400" lvl="1" indent="-317500" rtl="0">
              <a:lnSpc>
                <a:spcPct val="115000"/>
              </a:lnSpc>
              <a:spcBef>
                <a:spcPts val="500"/>
              </a:spcBef>
              <a:buClr>
                <a:schemeClr val="dk1"/>
              </a:buClr>
              <a:buSzPct val="70000"/>
              <a:buFont typeface="Arial"/>
              <a:buChar char="○"/>
            </a:pPr>
            <a:r>
              <a:rPr lang="en-US" sz="2000">
                <a:solidFill>
                  <a:schemeClr val="dk1"/>
                </a:solidFill>
              </a:rPr>
              <a:t>CVS and Subversion use a “central” repository; users “check out” files, work on them, and “check them in”</a:t>
            </a:r>
          </a:p>
          <a:p>
            <a:pPr marL="914400" lvl="1" indent="-317500" rtl="0">
              <a:lnSpc>
                <a:spcPct val="115000"/>
              </a:lnSpc>
              <a:spcBef>
                <a:spcPts val="500"/>
              </a:spcBef>
              <a:buClr>
                <a:schemeClr val="dk1"/>
              </a:buClr>
              <a:buSzPct val="70000"/>
              <a:buFont typeface="Arial"/>
              <a:buChar char="○"/>
            </a:pPr>
            <a:r>
              <a:rPr lang="en-US" sz="2000">
                <a:solidFill>
                  <a:schemeClr val="dk1"/>
                </a:solidFill>
              </a:rPr>
              <a:t>Mercurial and Git treat all repositories as equal</a:t>
            </a:r>
          </a:p>
          <a:p>
            <a:pPr marL="457200" lvl="0" indent="-317500" rtl="0">
              <a:lnSpc>
                <a:spcPct val="115000"/>
              </a:lnSpc>
              <a:spcBef>
                <a:spcPts val="600"/>
              </a:spcBef>
              <a:buClr>
                <a:schemeClr val="dk1"/>
              </a:buClr>
              <a:buSzPct val="58333"/>
              <a:buFont typeface="Arial"/>
              <a:buChar char="●"/>
            </a:pPr>
            <a:r>
              <a:rPr lang="en-US" sz="2400">
                <a:solidFill>
                  <a:schemeClr val="dk1"/>
                </a:solidFill>
              </a:rPr>
              <a:t>Distributed systems like Mercurial and Git are newer and are gradually replacing centralized systems like CVS and Subversion</a:t>
            </a:r>
          </a:p>
        </p:txBody>
      </p:sp>
    </p:spTree>
    <p:extLst>
      <p:ext uri="{BB962C8B-B14F-4D97-AF65-F5344CB8AC3E}">
        <p14:creationId xmlns:p14="http://schemas.microsoft.com/office/powerpoint/2010/main" val="205250080"/>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Picture 252"/>
          <p:cNvPicPr/>
          <p:nvPr/>
        </p:nvPicPr>
        <p:blipFill>
          <a:blip r:embed="rId2"/>
          <a:stretch>
            <a:fillRect/>
          </a:stretch>
        </p:blipFill>
        <p:spPr>
          <a:xfrm>
            <a:off x="3084602" y="1502293"/>
            <a:ext cx="3902287" cy="4310602"/>
          </a:xfrm>
          <a:prstGeom prst="rect">
            <a:avLst/>
          </a:prstGeom>
          <a:ln>
            <a:noFill/>
          </a:ln>
        </p:spPr>
      </p:pic>
    </p:spTree>
    <p:extLst>
      <p:ext uri="{BB962C8B-B14F-4D97-AF65-F5344CB8AC3E}">
        <p14:creationId xmlns:p14="http://schemas.microsoft.com/office/powerpoint/2010/main" val="957888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456845" y="56499"/>
            <a:ext cx="8226804" cy="1575448"/>
          </a:xfrm>
          <a:prstGeom prst="rect">
            <a:avLst/>
          </a:prstGeom>
          <a:noFill/>
          <a:ln>
            <a:noFill/>
          </a:ln>
        </p:spPr>
        <p:txBody>
          <a:bodyPr lIns="0" tIns="0" rIns="0" bIns="0" anchor="ctr"/>
          <a:lstStyle/>
          <a:p>
            <a:pPr algn="ctr">
              <a:lnSpc>
                <a:spcPct val="100000"/>
              </a:lnSpc>
            </a:pPr>
            <a:r>
              <a:rPr lang="en-IN" sz="4000">
                <a:latin typeface="Arial"/>
              </a:rPr>
              <a:t>MERGE CONFLICT </a:t>
            </a:r>
            <a:endParaRPr/>
          </a:p>
          <a:p>
            <a:pPr algn="ctr">
              <a:lnSpc>
                <a:spcPct val="100000"/>
              </a:lnSpc>
            </a:pPr>
            <a:r>
              <a:rPr lang="en-IN" sz="2400">
                <a:latin typeface="Arial"/>
              </a:rPr>
              <a:t>In situations where the same block of code is edited in different branches there is no way for a computer to figure it out, so it's up to us.</a:t>
            </a:r>
            <a:endParaRPr/>
          </a:p>
        </p:txBody>
      </p:sp>
      <p:sp>
        <p:nvSpPr>
          <p:cNvPr id="255" name="CustomShape 2"/>
          <p:cNvSpPr/>
          <p:nvPr/>
        </p:nvSpPr>
        <p:spPr>
          <a:xfrm>
            <a:off x="456845" y="1604841"/>
            <a:ext cx="8226804" cy="3976505"/>
          </a:xfrm>
          <a:prstGeom prst="rect">
            <a:avLst/>
          </a:prstGeom>
          <a:noFill/>
          <a:ln>
            <a:noFill/>
          </a:ln>
        </p:spPr>
        <p:txBody>
          <a:bodyPr lIns="0" tIns="0" rIns="0" bIns="0"/>
          <a:lstStyle/>
          <a:p>
            <a:pPr>
              <a:lnSpc>
                <a:spcPct val="100000"/>
              </a:lnSpc>
              <a:buSzPct val="45000"/>
              <a:buFont typeface="StarSymbol"/>
              <a:buChar char="l"/>
            </a:pPr>
            <a:r>
              <a:rPr lang="en-IN" sz="2900">
                <a:latin typeface="Arial"/>
              </a:rPr>
              <a:t>--commit: </a:t>
            </a:r>
            <a:r>
              <a:rPr lang="en-IN" sz="2200">
                <a:latin typeface="Arial"/>
              </a:rPr>
              <a:t>Perform the merge and commit the result.</a:t>
            </a:r>
            <a:r>
              <a:rPr lang="en-IN" sz="2900">
                <a:latin typeface="Arial"/>
              </a:rPr>
              <a:t> </a:t>
            </a:r>
            <a:endParaRPr/>
          </a:p>
          <a:p>
            <a:pPr>
              <a:lnSpc>
                <a:spcPct val="100000"/>
              </a:lnSpc>
              <a:buSzPct val="45000"/>
              <a:buFont typeface="StarSymbol"/>
              <a:buChar char="l"/>
            </a:pPr>
            <a:r>
              <a:rPr lang="en-IN" sz="2900">
                <a:latin typeface="Arial"/>
              </a:rPr>
              <a:t>--no-commit: </a:t>
            </a:r>
            <a:r>
              <a:rPr lang="en-IN" sz="2200">
                <a:latin typeface="Arial"/>
              </a:rPr>
              <a:t>With --no-commit perform the merge but pretend the merge failed and do not autocommit, to give the user a chance to inspect and further tweak the merge result before committing.</a:t>
            </a:r>
            <a:endParaRPr/>
          </a:p>
          <a:p>
            <a:pPr>
              <a:lnSpc>
                <a:spcPct val="100000"/>
              </a:lnSpc>
              <a:buSzPct val="45000"/>
              <a:buFont typeface="StarSymbol"/>
              <a:buChar char="l"/>
            </a:pPr>
            <a:r>
              <a:rPr lang="en-IN" sz="2900">
                <a:latin typeface="Arial"/>
              </a:rPr>
              <a:t>--ff: </a:t>
            </a:r>
            <a:r>
              <a:rPr lang="en-IN" sz="2200">
                <a:latin typeface="Arial"/>
              </a:rPr>
              <a:t>When the merge resolves as a fast-forward, only update the branch pointer, without creating a merge commit. This is the default behavior.</a:t>
            </a:r>
            <a:endParaRPr/>
          </a:p>
          <a:p>
            <a:pPr>
              <a:lnSpc>
                <a:spcPct val="100000"/>
              </a:lnSpc>
            </a:pPr>
            <a:endParaRPr/>
          </a:p>
        </p:txBody>
      </p:sp>
    </p:spTree>
    <p:extLst>
      <p:ext uri="{BB962C8B-B14F-4D97-AF65-F5344CB8AC3E}">
        <p14:creationId xmlns:p14="http://schemas.microsoft.com/office/powerpoint/2010/main" val="1379056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57172" y="273352"/>
            <a:ext cx="8226804" cy="1143702"/>
          </a:xfrm>
          <a:prstGeom prst="rect">
            <a:avLst/>
          </a:prstGeom>
          <a:noFill/>
          <a:ln>
            <a:noFill/>
          </a:ln>
        </p:spPr>
      </p:sp>
      <p:sp>
        <p:nvSpPr>
          <p:cNvPr id="257" name="CustomShape 2"/>
          <p:cNvSpPr/>
          <p:nvPr/>
        </p:nvSpPr>
        <p:spPr>
          <a:xfrm>
            <a:off x="456845" y="1604841"/>
            <a:ext cx="8226804" cy="3976505"/>
          </a:xfrm>
          <a:prstGeom prst="rect">
            <a:avLst/>
          </a:prstGeom>
          <a:noFill/>
          <a:ln>
            <a:noFill/>
          </a:ln>
        </p:spPr>
        <p:txBody>
          <a:bodyPr lIns="0" tIns="0" rIns="0" bIns="0"/>
          <a:lstStyle/>
          <a:p>
            <a:pPr>
              <a:lnSpc>
                <a:spcPct val="100000"/>
              </a:lnSpc>
              <a:buSzPct val="45000"/>
              <a:buFont typeface="StarSymbol"/>
              <a:buChar char="l"/>
            </a:pPr>
            <a:r>
              <a:rPr lang="en-IN" sz="2900">
                <a:latin typeface="Arial"/>
              </a:rPr>
              <a:t>git branch -v see the last commit on each branch</a:t>
            </a:r>
            <a:endParaRPr/>
          </a:p>
          <a:p>
            <a:pPr>
              <a:lnSpc>
                <a:spcPct val="100000"/>
              </a:lnSpc>
              <a:buSzPct val="45000"/>
              <a:buFont typeface="StarSymbol"/>
              <a:buChar char="l"/>
            </a:pPr>
            <a:r>
              <a:rPr lang="en-IN" sz="2900">
                <a:latin typeface="Arial"/>
              </a:rPr>
              <a:t>$ git branch -v </a:t>
            </a:r>
            <a:endParaRPr/>
          </a:p>
          <a:p>
            <a:pPr>
              <a:lnSpc>
                <a:spcPct val="100000"/>
              </a:lnSpc>
              <a:buSzPct val="45000"/>
              <a:buFont typeface="StarSymbol"/>
              <a:buChar char="l"/>
            </a:pPr>
            <a:r>
              <a:rPr lang="en-IN" sz="2900">
                <a:latin typeface="Arial"/>
              </a:rPr>
              <a:t>*master 54b417d fix javascript issue </a:t>
            </a:r>
            <a:endParaRPr/>
          </a:p>
          <a:p>
            <a:pPr>
              <a:lnSpc>
                <a:spcPct val="100000"/>
              </a:lnSpc>
              <a:buSzPct val="45000"/>
              <a:buFont typeface="StarSymbol"/>
              <a:buChar char="l"/>
            </a:pPr>
            <a:r>
              <a:rPr lang="en-IN" sz="2900">
                <a:latin typeface="Arial"/>
              </a:rPr>
              <a:t>development 74c111d modify component.json file </a:t>
            </a:r>
            <a:endParaRPr/>
          </a:p>
          <a:p>
            <a:pPr>
              <a:lnSpc>
                <a:spcPct val="100000"/>
              </a:lnSpc>
              <a:buSzPct val="45000"/>
              <a:buFont typeface="StarSymbol"/>
              <a:buChar char="l"/>
            </a:pPr>
            <a:r>
              <a:rPr lang="en-IN" sz="2900">
                <a:latin typeface="Arial"/>
              </a:rPr>
              <a:t>testing 62a557a update test scripts </a:t>
            </a:r>
            <a:endParaRPr/>
          </a:p>
          <a:p>
            <a:pPr>
              <a:lnSpc>
                <a:spcPct val="100000"/>
              </a:lnSpc>
              <a:buSzPct val="45000"/>
              <a:buFont typeface="StarSymbol"/>
              <a:buChar char="l"/>
            </a:pPr>
            <a:r>
              <a:rPr lang="en-IN" sz="2900">
                <a:latin typeface="Arial"/>
              </a:rPr>
              <a:t>Git branch -d &lt;branchname&gt;: Deletes the branch branchname</a:t>
            </a:r>
            <a:endParaRPr/>
          </a:p>
          <a:p>
            <a:pPr>
              <a:lnSpc>
                <a:spcPct val="100000"/>
              </a:lnSpc>
              <a:buSzPct val="45000"/>
              <a:buFont typeface="StarSymbol"/>
              <a:buChar char="l"/>
            </a:pPr>
            <a:r>
              <a:rPr lang="en-IN" sz="2900">
                <a:latin typeface="Arial"/>
              </a:rPr>
              <a:t>Git branch -D &lt;branchname&gt; Deletes the branch branchname irrespective of the merge status.</a:t>
            </a:r>
            <a:endParaRPr/>
          </a:p>
        </p:txBody>
      </p:sp>
    </p:spTree>
    <p:extLst>
      <p:ext uri="{BB962C8B-B14F-4D97-AF65-F5344CB8AC3E}">
        <p14:creationId xmlns:p14="http://schemas.microsoft.com/office/powerpoint/2010/main" val="20971209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457172" y="273352"/>
            <a:ext cx="8225824" cy="1143376"/>
          </a:xfrm>
          <a:prstGeom prst="rect">
            <a:avLst/>
          </a:prstGeom>
          <a:noFill/>
          <a:ln>
            <a:noFill/>
          </a:ln>
        </p:spPr>
        <p:txBody>
          <a:bodyPr lIns="0" tIns="0" rIns="0" bIns="0" anchor="ctr"/>
          <a:lstStyle/>
          <a:p>
            <a:pPr algn="ctr">
              <a:lnSpc>
                <a:spcPct val="100000"/>
              </a:lnSpc>
            </a:pPr>
            <a:r>
              <a:rPr lang="en-IN" sz="4000">
                <a:latin typeface="Arial"/>
              </a:rPr>
              <a:t>git rebase</a:t>
            </a:r>
            <a:endParaRPr/>
          </a:p>
        </p:txBody>
      </p:sp>
      <p:sp>
        <p:nvSpPr>
          <p:cNvPr id="259" name="CustomShape 2"/>
          <p:cNvSpPr/>
          <p:nvPr/>
        </p:nvSpPr>
        <p:spPr>
          <a:xfrm>
            <a:off x="456519" y="1604841"/>
            <a:ext cx="8225824" cy="3975851"/>
          </a:xfrm>
          <a:prstGeom prst="rect">
            <a:avLst/>
          </a:prstGeom>
          <a:noFill/>
          <a:ln>
            <a:noFill/>
          </a:ln>
        </p:spPr>
        <p:txBody>
          <a:bodyPr lIns="0" tIns="0" rIns="0" bIns="0" anchor="ctr"/>
          <a:lstStyle/>
          <a:p>
            <a:pPr algn="ctr">
              <a:lnSpc>
                <a:spcPct val="100000"/>
              </a:lnSpc>
            </a:pPr>
            <a:r>
              <a:rPr lang="en-IN" sz="2900">
                <a:latin typeface="Arial"/>
              </a:rPr>
              <a:t>Rebasing is the process of moving a branch to a new base commit. The general process can be visualized as the following:</a:t>
            </a:r>
            <a:endParaRPr/>
          </a:p>
          <a:p>
            <a:pPr algn="ctr">
              <a:lnSpc>
                <a:spcPct val="100000"/>
              </a:lnSpc>
            </a:pPr>
            <a:endParaRPr/>
          </a:p>
          <a:p>
            <a:pPr algn="ctr">
              <a:lnSpc>
                <a:spcPct val="100000"/>
              </a:lnSpc>
            </a:pPr>
            <a:endParaRPr/>
          </a:p>
        </p:txBody>
      </p:sp>
    </p:spTree>
    <p:extLst>
      <p:ext uri="{BB962C8B-B14F-4D97-AF65-F5344CB8AC3E}">
        <p14:creationId xmlns:p14="http://schemas.microsoft.com/office/powerpoint/2010/main" val="37982305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457172" y="1604841"/>
            <a:ext cx="8225824" cy="3976505"/>
          </a:xfrm>
          <a:prstGeom prst="rect">
            <a:avLst/>
          </a:prstGeom>
          <a:noFill/>
          <a:ln>
            <a:noFill/>
          </a:ln>
        </p:spPr>
      </p:sp>
      <p:pic>
        <p:nvPicPr>
          <p:cNvPr id="261" name="Picture 260"/>
          <p:cNvPicPr/>
          <p:nvPr/>
        </p:nvPicPr>
        <p:blipFill>
          <a:blip r:embed="rId2"/>
          <a:stretch>
            <a:fillRect/>
          </a:stretch>
        </p:blipFill>
        <p:spPr>
          <a:xfrm>
            <a:off x="1314695" y="601244"/>
            <a:ext cx="6650215" cy="5537583"/>
          </a:xfrm>
          <a:prstGeom prst="rect">
            <a:avLst/>
          </a:prstGeom>
          <a:ln>
            <a:noFill/>
          </a:ln>
        </p:spPr>
      </p:pic>
    </p:spTree>
    <p:extLst>
      <p:ext uri="{BB962C8B-B14F-4D97-AF65-F5344CB8AC3E}">
        <p14:creationId xmlns:p14="http://schemas.microsoft.com/office/powerpoint/2010/main" val="22045812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457172" y="273352"/>
            <a:ext cx="8225824" cy="1143376"/>
          </a:xfrm>
          <a:prstGeom prst="rect">
            <a:avLst/>
          </a:prstGeom>
          <a:noFill/>
          <a:ln>
            <a:noFill/>
          </a:ln>
        </p:spPr>
      </p:sp>
      <p:sp>
        <p:nvSpPr>
          <p:cNvPr id="263" name="CustomShape 2"/>
          <p:cNvSpPr/>
          <p:nvPr/>
        </p:nvSpPr>
        <p:spPr>
          <a:xfrm>
            <a:off x="456519" y="1604841"/>
            <a:ext cx="8225824" cy="3976505"/>
          </a:xfrm>
          <a:prstGeom prst="rect">
            <a:avLst/>
          </a:prstGeom>
          <a:noFill/>
          <a:ln>
            <a:noFill/>
          </a:ln>
        </p:spPr>
        <p:txBody>
          <a:bodyPr lIns="0" tIns="0" rIns="0" bIns="0"/>
          <a:lstStyle/>
          <a:p>
            <a:pPr>
              <a:lnSpc>
                <a:spcPct val="100000"/>
              </a:lnSpc>
              <a:buSzPct val="45000"/>
              <a:buFont typeface="StarSymbol"/>
              <a:buChar char="l"/>
            </a:pPr>
            <a:r>
              <a:rPr lang="en-IN" sz="2900">
                <a:latin typeface="Arial"/>
              </a:rPr>
              <a:t>From a content perspective, rebasing really is just moving a branch from one commit to another. But internally, Git accomplishes this by creating new commits and applying them to the specified base—it’s literally rewriting your project history. It’s very important to understand that, even though the branch looks the same, it’s composed of entirely new commits.</a:t>
            </a:r>
            <a:endParaRPr/>
          </a:p>
        </p:txBody>
      </p:sp>
    </p:spTree>
    <p:extLst>
      <p:ext uri="{BB962C8B-B14F-4D97-AF65-F5344CB8AC3E}">
        <p14:creationId xmlns:p14="http://schemas.microsoft.com/office/powerpoint/2010/main" val="203762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456519" y="273352"/>
            <a:ext cx="8226477" cy="1143376"/>
          </a:xfrm>
          <a:prstGeom prst="rect">
            <a:avLst/>
          </a:prstGeom>
          <a:noFill/>
          <a:ln>
            <a:noFill/>
          </a:ln>
        </p:spPr>
        <p:txBody>
          <a:bodyPr lIns="0" tIns="0" rIns="0" bIns="0" anchor="ctr"/>
          <a:lstStyle/>
          <a:p>
            <a:pPr algn="ctr">
              <a:lnSpc>
                <a:spcPct val="100000"/>
              </a:lnSpc>
            </a:pPr>
            <a:r>
              <a:rPr lang="en-IN" sz="4000">
                <a:latin typeface="Arial"/>
              </a:rPr>
              <a:t>Why do we do it?</a:t>
            </a:r>
            <a:endParaRPr/>
          </a:p>
        </p:txBody>
      </p:sp>
      <p:sp>
        <p:nvSpPr>
          <p:cNvPr id="265" name="CustomShape 2"/>
          <p:cNvSpPr/>
          <p:nvPr/>
        </p:nvSpPr>
        <p:spPr>
          <a:xfrm>
            <a:off x="456519" y="1604841"/>
            <a:ext cx="8225824" cy="3976505"/>
          </a:xfrm>
          <a:prstGeom prst="rect">
            <a:avLst/>
          </a:prstGeom>
          <a:noFill/>
          <a:ln>
            <a:noFill/>
          </a:ln>
        </p:spPr>
        <p:txBody>
          <a:bodyPr lIns="0" tIns="0" rIns="0" bIns="0"/>
          <a:lstStyle/>
          <a:p>
            <a:pPr>
              <a:lnSpc>
                <a:spcPct val="100000"/>
              </a:lnSpc>
              <a:buSzPct val="45000"/>
              <a:buFont typeface="StarSymbol"/>
              <a:buChar char="l"/>
            </a:pPr>
            <a:r>
              <a:rPr lang="en-IN" sz="2900">
                <a:latin typeface="Arial"/>
              </a:rPr>
              <a:t>The primary reason for rebasing is to maintain a linear project history. For example, consider a situation where the master branch has progressed since you started working on a feature:</a:t>
            </a:r>
            <a:endParaRPr/>
          </a:p>
        </p:txBody>
      </p:sp>
      <p:pic>
        <p:nvPicPr>
          <p:cNvPr id="266" name="Picture 265"/>
          <p:cNvPicPr/>
          <p:nvPr/>
        </p:nvPicPr>
        <p:blipFill>
          <a:blip r:embed="rId2"/>
          <a:stretch>
            <a:fillRect/>
          </a:stretch>
        </p:blipFill>
        <p:spPr>
          <a:xfrm>
            <a:off x="1963552" y="3909228"/>
            <a:ext cx="4303291" cy="2686165"/>
          </a:xfrm>
          <a:prstGeom prst="rect">
            <a:avLst/>
          </a:prstGeom>
          <a:ln>
            <a:noFill/>
          </a:ln>
        </p:spPr>
      </p:pic>
    </p:spTree>
    <p:extLst>
      <p:ext uri="{BB962C8B-B14F-4D97-AF65-F5344CB8AC3E}">
        <p14:creationId xmlns:p14="http://schemas.microsoft.com/office/powerpoint/2010/main" val="24922634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Picture 266"/>
          <p:cNvPicPr/>
          <p:nvPr/>
        </p:nvPicPr>
        <p:blipFill>
          <a:blip r:embed="rId2"/>
          <a:stretch>
            <a:fillRect/>
          </a:stretch>
        </p:blipFill>
        <p:spPr>
          <a:xfrm>
            <a:off x="2481136" y="261269"/>
            <a:ext cx="3921227" cy="6400095"/>
          </a:xfrm>
          <a:prstGeom prst="rect">
            <a:avLst/>
          </a:prstGeom>
          <a:ln>
            <a:noFill/>
          </a:ln>
        </p:spPr>
      </p:pic>
    </p:spTree>
    <p:extLst>
      <p:ext uri="{BB962C8B-B14F-4D97-AF65-F5344CB8AC3E}">
        <p14:creationId xmlns:p14="http://schemas.microsoft.com/office/powerpoint/2010/main" val="32637042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457172" y="273352"/>
            <a:ext cx="8225824" cy="1143376"/>
          </a:xfrm>
          <a:prstGeom prst="rect">
            <a:avLst/>
          </a:prstGeom>
          <a:noFill/>
          <a:ln>
            <a:noFill/>
          </a:ln>
        </p:spPr>
        <p:txBody>
          <a:bodyPr lIns="0" tIns="0" rIns="0" bIns="0" anchor="ctr"/>
          <a:lstStyle/>
          <a:p>
            <a:pPr algn="ctr">
              <a:lnSpc>
                <a:spcPct val="100000"/>
              </a:lnSpc>
            </a:pPr>
            <a:r>
              <a:rPr lang="en-IN" sz="4000">
                <a:latin typeface="Arial"/>
              </a:rPr>
              <a:t>NOTE</a:t>
            </a:r>
            <a:endParaRPr/>
          </a:p>
        </p:txBody>
      </p:sp>
      <p:sp>
        <p:nvSpPr>
          <p:cNvPr id="269" name="CustomShape 2"/>
          <p:cNvSpPr/>
          <p:nvPr/>
        </p:nvSpPr>
        <p:spPr>
          <a:xfrm>
            <a:off x="456519" y="1604841"/>
            <a:ext cx="8225824" cy="3976505"/>
          </a:xfrm>
          <a:prstGeom prst="rect">
            <a:avLst/>
          </a:prstGeom>
          <a:noFill/>
          <a:ln>
            <a:noFill/>
          </a:ln>
        </p:spPr>
        <p:txBody>
          <a:bodyPr lIns="0" tIns="0" rIns="0" bIns="0"/>
          <a:lstStyle/>
          <a:p>
            <a:pPr>
              <a:lnSpc>
                <a:spcPct val="100000"/>
              </a:lnSpc>
              <a:buSzPct val="45000"/>
              <a:buFont typeface="StarSymbol"/>
              <a:buChar char="l"/>
            </a:pPr>
            <a:r>
              <a:rPr lang="en-IN" sz="2900" b="1">
                <a:latin typeface="Arial"/>
              </a:rPr>
              <a:t>Don’t Rebase Public History</a:t>
            </a:r>
            <a:endParaRPr/>
          </a:p>
          <a:p>
            <a:pPr>
              <a:lnSpc>
                <a:spcPct val="100000"/>
              </a:lnSpc>
              <a:buSzPct val="45000"/>
              <a:buFont typeface="StarSymbol"/>
              <a:buChar char="l"/>
            </a:pPr>
            <a:r>
              <a:rPr lang="en-IN" sz="2900">
                <a:latin typeface="Arial"/>
              </a:rPr>
              <a:t>As we’ve discussed with git commit --amend and git reset, you should never rebase commits that have been pushed to a public repository. The rebase would replace the old commits with new ones, and it would look like that part of your project history abruptly vanished.</a:t>
            </a:r>
            <a:endParaRPr/>
          </a:p>
          <a:p>
            <a:pPr>
              <a:lnSpc>
                <a:spcPct val="100000"/>
              </a:lnSpc>
            </a:pPr>
            <a:endParaRPr/>
          </a:p>
          <a:p>
            <a:pPr>
              <a:lnSpc>
                <a:spcPct val="100000"/>
              </a:lnSpc>
            </a:pPr>
            <a:endParaRPr/>
          </a:p>
        </p:txBody>
      </p:sp>
    </p:spTree>
    <p:extLst>
      <p:ext uri="{BB962C8B-B14F-4D97-AF65-F5344CB8AC3E}">
        <p14:creationId xmlns:p14="http://schemas.microsoft.com/office/powerpoint/2010/main" val="22841811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Picture 269"/>
          <p:cNvPicPr/>
          <p:nvPr/>
        </p:nvPicPr>
        <p:blipFill>
          <a:blip r:embed="rId2"/>
          <a:stretch>
            <a:fillRect/>
          </a:stretch>
        </p:blipFill>
        <p:spPr>
          <a:xfrm>
            <a:off x="2944512" y="4572196"/>
            <a:ext cx="3454258" cy="1122148"/>
          </a:xfrm>
          <a:prstGeom prst="rect">
            <a:avLst/>
          </a:prstGeom>
          <a:ln>
            <a:noFill/>
          </a:ln>
        </p:spPr>
      </p:pic>
      <p:pic>
        <p:nvPicPr>
          <p:cNvPr id="271" name="Picture 270"/>
          <p:cNvPicPr/>
          <p:nvPr/>
        </p:nvPicPr>
        <p:blipFill>
          <a:blip r:embed="rId3"/>
          <a:stretch>
            <a:fillRect/>
          </a:stretch>
        </p:blipFill>
        <p:spPr>
          <a:xfrm>
            <a:off x="2813892" y="2090147"/>
            <a:ext cx="3454258" cy="1122148"/>
          </a:xfrm>
          <a:prstGeom prst="rect">
            <a:avLst/>
          </a:prstGeom>
          <a:ln>
            <a:noFill/>
          </a:ln>
        </p:spPr>
      </p:pic>
      <p:sp>
        <p:nvSpPr>
          <p:cNvPr id="272" name="CustomShape 1"/>
          <p:cNvSpPr/>
          <p:nvPr/>
        </p:nvSpPr>
        <p:spPr>
          <a:xfrm>
            <a:off x="456845" y="273352"/>
            <a:ext cx="8227784" cy="1144029"/>
          </a:xfrm>
          <a:prstGeom prst="rect">
            <a:avLst/>
          </a:prstGeom>
          <a:noFill/>
          <a:ln>
            <a:noFill/>
          </a:ln>
        </p:spPr>
        <p:txBody>
          <a:bodyPr lIns="0" tIns="0" rIns="0" bIns="0" anchor="ctr"/>
          <a:lstStyle/>
          <a:p>
            <a:pPr algn="ctr">
              <a:lnSpc>
                <a:spcPct val="100000"/>
              </a:lnSpc>
            </a:pPr>
            <a:r>
              <a:rPr lang="en-IN" sz="4000">
                <a:latin typeface="Arial"/>
              </a:rPr>
              <a:t>git diff rebase merge</a:t>
            </a:r>
            <a:endParaRPr/>
          </a:p>
        </p:txBody>
      </p:sp>
      <p:sp>
        <p:nvSpPr>
          <p:cNvPr id="273" name="CustomShape 2"/>
          <p:cNvSpPr/>
          <p:nvPr/>
        </p:nvSpPr>
        <p:spPr>
          <a:xfrm>
            <a:off x="456845" y="1604515"/>
            <a:ext cx="8227784" cy="3976831"/>
          </a:xfrm>
          <a:prstGeom prst="rect">
            <a:avLst/>
          </a:prstGeom>
          <a:noFill/>
          <a:ln>
            <a:noFill/>
          </a:ln>
        </p:spPr>
      </p:sp>
    </p:spTree>
    <p:extLst>
      <p:ext uri="{BB962C8B-B14F-4D97-AF65-F5344CB8AC3E}">
        <p14:creationId xmlns:p14="http://schemas.microsoft.com/office/powerpoint/2010/main" val="11107080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533400" y="-152400"/>
            <a:ext cx="7886699" cy="1325700"/>
          </a:xfrm>
          <a:prstGeom prst="rect">
            <a:avLst/>
          </a:prstGeom>
        </p:spPr>
        <p:txBody>
          <a:bodyPr lIns="91425" tIns="91425" rIns="91425" bIns="91425" anchor="ctr" anchorCtr="0">
            <a:noAutofit/>
          </a:bodyPr>
          <a:lstStyle/>
          <a:p>
            <a:pPr algn="ctr">
              <a:spcBef>
                <a:spcPts val="0"/>
              </a:spcBef>
              <a:buNone/>
            </a:pPr>
            <a:r>
              <a:rPr lang="en-US" sz="4000" dirty="0">
                <a:solidFill>
                  <a:srgbClr val="993300"/>
                </a:solidFill>
              </a:rPr>
              <a:t>Why version control?</a:t>
            </a:r>
          </a:p>
        </p:txBody>
      </p:sp>
      <p:sp>
        <p:nvSpPr>
          <p:cNvPr id="120" name="Shape 120"/>
          <p:cNvSpPr txBox="1">
            <a:spLocks noGrp="1"/>
          </p:cNvSpPr>
          <p:nvPr>
            <p:ph type="body" idx="1"/>
          </p:nvPr>
        </p:nvSpPr>
        <p:spPr>
          <a:xfrm>
            <a:off x="0" y="762001"/>
            <a:ext cx="8991600" cy="4343400"/>
          </a:xfrm>
          <a:prstGeom prst="rect">
            <a:avLst/>
          </a:prstGeom>
        </p:spPr>
        <p:txBody>
          <a:bodyPr lIns="91425" tIns="91425" rIns="91425" bIns="91425" anchor="t" anchorCtr="0">
            <a:noAutofit/>
          </a:bodyPr>
          <a:lstStyle/>
          <a:p>
            <a:pPr marL="457200" lvl="0" indent="-317500" rtl="0">
              <a:lnSpc>
                <a:spcPct val="115000"/>
              </a:lnSpc>
              <a:spcBef>
                <a:spcPts val="700"/>
              </a:spcBef>
              <a:buClr>
                <a:schemeClr val="dk1"/>
              </a:buClr>
              <a:buSzPct val="50000"/>
              <a:buFont typeface="Arial"/>
              <a:buChar char="●"/>
            </a:pPr>
            <a:r>
              <a:rPr lang="en-US" sz="2800" dirty="0">
                <a:solidFill>
                  <a:schemeClr val="dk1"/>
                </a:solidFill>
              </a:rPr>
              <a:t>For working by yourself:</a:t>
            </a:r>
          </a:p>
          <a:p>
            <a:pPr marL="914400" lvl="1" indent="-317500" rtl="0">
              <a:lnSpc>
                <a:spcPct val="115000"/>
              </a:lnSpc>
              <a:spcBef>
                <a:spcPts val="600"/>
              </a:spcBef>
              <a:buClr>
                <a:schemeClr val="dk1"/>
              </a:buClr>
              <a:buSzPct val="58333"/>
              <a:buFont typeface="Arial"/>
              <a:buChar char="○"/>
            </a:pPr>
            <a:r>
              <a:rPr lang="en-US" sz="2400" dirty="0">
                <a:solidFill>
                  <a:schemeClr val="dk1"/>
                </a:solidFill>
              </a:rPr>
              <a:t>Gives you a “time machine” for going back to earlier versions</a:t>
            </a:r>
          </a:p>
          <a:p>
            <a:pPr marL="914400" lvl="1" indent="-317500" rtl="0">
              <a:lnSpc>
                <a:spcPct val="115000"/>
              </a:lnSpc>
              <a:spcBef>
                <a:spcPts val="600"/>
              </a:spcBef>
              <a:buClr>
                <a:schemeClr val="dk1"/>
              </a:buClr>
              <a:buSzPct val="58333"/>
              <a:buFont typeface="Arial"/>
              <a:buChar char="○"/>
            </a:pPr>
            <a:r>
              <a:rPr lang="en-US" sz="2400" dirty="0">
                <a:solidFill>
                  <a:schemeClr val="dk1"/>
                </a:solidFill>
              </a:rPr>
              <a:t>Gives you great support for different versions (standalone, web app, etc.) of the same basic project</a:t>
            </a:r>
          </a:p>
          <a:p>
            <a:pPr marL="457200" lvl="0" indent="-317500" rtl="0">
              <a:lnSpc>
                <a:spcPct val="115000"/>
              </a:lnSpc>
              <a:spcBef>
                <a:spcPts val="700"/>
              </a:spcBef>
              <a:buClr>
                <a:schemeClr val="dk1"/>
              </a:buClr>
              <a:buSzPct val="50000"/>
              <a:buFont typeface="Arial"/>
              <a:buChar char="●"/>
            </a:pPr>
            <a:r>
              <a:rPr lang="en-US" sz="2800" dirty="0">
                <a:solidFill>
                  <a:schemeClr val="dk1"/>
                </a:solidFill>
              </a:rPr>
              <a:t>For working with others:</a:t>
            </a:r>
          </a:p>
          <a:p>
            <a:pPr marL="914400" lvl="1" indent="-317500" rtl="0">
              <a:lnSpc>
                <a:spcPct val="115000"/>
              </a:lnSpc>
              <a:spcBef>
                <a:spcPts val="600"/>
              </a:spcBef>
              <a:buClr>
                <a:schemeClr val="dk1"/>
              </a:buClr>
              <a:buSzPct val="58333"/>
              <a:buFont typeface="Arial"/>
              <a:buChar char="○"/>
            </a:pPr>
            <a:r>
              <a:rPr lang="en-US" sz="2400" dirty="0">
                <a:solidFill>
                  <a:schemeClr val="dk1"/>
                </a:solidFill>
              </a:rPr>
              <a:t>Greatly simplifies concurrent work, merging changes</a:t>
            </a:r>
          </a:p>
          <a:p>
            <a:pPr marL="457200" marR="0" lvl="0" indent="-317500" algn="l" rtl="0">
              <a:lnSpc>
                <a:spcPct val="115000"/>
              </a:lnSpc>
              <a:spcBef>
                <a:spcPts val="700"/>
              </a:spcBef>
              <a:spcAft>
                <a:spcPts val="0"/>
              </a:spcAft>
              <a:buClr>
                <a:schemeClr val="dk1"/>
              </a:buClr>
              <a:buSzPct val="50000"/>
              <a:buFont typeface="Arial"/>
              <a:buChar char="●"/>
            </a:pPr>
            <a:r>
              <a:rPr lang="en-US" sz="2800" dirty="0">
                <a:solidFill>
                  <a:schemeClr val="dk1"/>
                </a:solidFill>
              </a:rPr>
              <a:t>For contributing to open source projects:</a:t>
            </a:r>
          </a:p>
          <a:p>
            <a:pPr marL="914400" lvl="1" indent="-381000" rtl="0">
              <a:lnSpc>
                <a:spcPct val="115000"/>
              </a:lnSpc>
              <a:spcBef>
                <a:spcPts val="600"/>
              </a:spcBef>
              <a:buClr>
                <a:schemeClr val="dk1"/>
              </a:buClr>
              <a:buSzPct val="100000"/>
              <a:buFont typeface="Arial"/>
              <a:buChar char="○"/>
            </a:pPr>
            <a:r>
              <a:rPr lang="en-US" sz="2400" dirty="0" err="1">
                <a:solidFill>
                  <a:schemeClr val="dk1"/>
                </a:solidFill>
              </a:rPr>
              <a:t>GSoC</a:t>
            </a:r>
            <a:r>
              <a:rPr lang="en-US" sz="2400" dirty="0">
                <a:solidFill>
                  <a:schemeClr val="dk1"/>
                </a:solidFill>
              </a:rPr>
              <a:t>! </a:t>
            </a:r>
            <a:r>
              <a:rPr lang="en-US" sz="2400" dirty="0" err="1">
                <a:solidFill>
                  <a:schemeClr val="dk1"/>
                </a:solidFill>
              </a:rPr>
              <a:t>GSoC</a:t>
            </a:r>
            <a:r>
              <a:rPr lang="en-US" sz="2400" dirty="0">
                <a:solidFill>
                  <a:schemeClr val="dk1"/>
                </a:solidFill>
              </a:rPr>
              <a:t>! </a:t>
            </a:r>
            <a:r>
              <a:rPr lang="en-US" sz="2400" dirty="0" err="1">
                <a:solidFill>
                  <a:schemeClr val="dk1"/>
                </a:solidFill>
              </a:rPr>
              <a:t>GSoC</a:t>
            </a:r>
            <a:r>
              <a:rPr lang="en-US" sz="2400" dirty="0">
                <a:solidFill>
                  <a:schemeClr val="dk1"/>
                </a:solidFill>
              </a:rPr>
              <a:t>! </a:t>
            </a:r>
            <a:r>
              <a:rPr lang="en-US" sz="2400" dirty="0" err="1">
                <a:solidFill>
                  <a:schemeClr val="dk1"/>
                </a:solidFill>
              </a:rPr>
              <a:t>GSoC</a:t>
            </a:r>
            <a:r>
              <a:rPr lang="en-US" sz="2400" dirty="0">
                <a:solidFill>
                  <a:schemeClr val="dk1"/>
                </a:solidFill>
              </a:rPr>
              <a:t>!</a:t>
            </a:r>
          </a:p>
          <a:p>
            <a:pPr marL="457200" lvl="0" indent="-317500" rtl="0">
              <a:lnSpc>
                <a:spcPct val="115000"/>
              </a:lnSpc>
              <a:spcBef>
                <a:spcPts val="700"/>
              </a:spcBef>
              <a:buClr>
                <a:schemeClr val="dk1"/>
              </a:buClr>
              <a:buSzPct val="50000"/>
              <a:buFont typeface="Arial"/>
              <a:buChar char="●"/>
            </a:pPr>
            <a:r>
              <a:rPr lang="en-US" sz="2800" dirty="0">
                <a:solidFill>
                  <a:schemeClr val="dk1"/>
                </a:solidFill>
              </a:rPr>
              <a:t>For getting an internship or job:</a:t>
            </a:r>
          </a:p>
          <a:p>
            <a:pPr marL="914400" lvl="1" indent="-317500" rtl="0">
              <a:lnSpc>
                <a:spcPct val="115000"/>
              </a:lnSpc>
              <a:spcBef>
                <a:spcPts val="600"/>
              </a:spcBef>
              <a:buClr>
                <a:schemeClr val="dk1"/>
              </a:buClr>
              <a:buSzPct val="58333"/>
              <a:buFont typeface="Arial"/>
              <a:buChar char="○"/>
            </a:pPr>
            <a:r>
              <a:rPr lang="en-US" sz="2400" dirty="0">
                <a:solidFill>
                  <a:schemeClr val="dk1"/>
                </a:solidFill>
              </a:rPr>
              <a:t>Any company with a clue uses some kind of version control</a:t>
            </a:r>
          </a:p>
          <a:p>
            <a:pPr marL="914400" lvl="1" indent="-317500" rtl="0">
              <a:lnSpc>
                <a:spcPct val="115000"/>
              </a:lnSpc>
              <a:spcBef>
                <a:spcPts val="600"/>
              </a:spcBef>
              <a:buClr>
                <a:schemeClr val="dk1"/>
              </a:buClr>
              <a:buSzPct val="58333"/>
              <a:buFont typeface="Arial"/>
              <a:buChar char="○"/>
            </a:pPr>
            <a:r>
              <a:rPr lang="en-US" sz="2400" dirty="0">
                <a:solidFill>
                  <a:schemeClr val="dk1"/>
                </a:solidFill>
              </a:rPr>
              <a:t>Companies without a clue are bad places to work</a:t>
            </a:r>
          </a:p>
        </p:txBody>
      </p:sp>
    </p:spTree>
    <p:extLst>
      <p:ext uri="{BB962C8B-B14F-4D97-AF65-F5344CB8AC3E}">
        <p14:creationId xmlns:p14="http://schemas.microsoft.com/office/powerpoint/2010/main" val="53597150"/>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456192" y="273679"/>
            <a:ext cx="8226151" cy="1143702"/>
          </a:xfrm>
          <a:prstGeom prst="rect">
            <a:avLst/>
          </a:prstGeom>
          <a:noFill/>
          <a:ln>
            <a:noFill/>
          </a:ln>
        </p:spPr>
        <p:txBody>
          <a:bodyPr lIns="0" tIns="30043" rIns="0" bIns="0" anchor="ctr"/>
          <a:lstStyle/>
          <a:p>
            <a:pPr algn="ctr">
              <a:lnSpc>
                <a:spcPct val="94000"/>
              </a:lnSpc>
            </a:pPr>
            <a:r>
              <a:rPr lang="en-IN" sz="4000">
                <a:solidFill>
                  <a:srgbClr val="000000"/>
                </a:solidFill>
                <a:latin typeface="Arial"/>
              </a:rPr>
              <a:t>git push</a:t>
            </a:r>
            <a:endParaRPr/>
          </a:p>
        </p:txBody>
      </p:sp>
      <p:sp>
        <p:nvSpPr>
          <p:cNvPr id="275" name="CustomShape 2"/>
          <p:cNvSpPr/>
          <p:nvPr/>
        </p:nvSpPr>
        <p:spPr>
          <a:xfrm>
            <a:off x="455865" y="1604188"/>
            <a:ext cx="8226151" cy="3976831"/>
          </a:xfrm>
          <a:prstGeom prst="rect">
            <a:avLst/>
          </a:prstGeom>
          <a:noFill/>
          <a:ln>
            <a:noFill/>
          </a:ln>
        </p:spPr>
        <p:txBody>
          <a:bodyPr lIns="0" tIns="21879" rIns="0" bIns="0"/>
          <a:lstStyle/>
          <a:p>
            <a:pPr>
              <a:lnSpc>
                <a:spcPct val="94000"/>
              </a:lnSpc>
              <a:buSzPct val="45000"/>
              <a:buFont typeface="Wingdings" charset="2"/>
              <a:buChar char=""/>
            </a:pPr>
            <a:r>
              <a:rPr lang="en-IN" sz="2900">
                <a:solidFill>
                  <a:srgbClr val="000000"/>
                </a:solidFill>
                <a:latin typeface="Arial"/>
              </a:rPr>
              <a:t>Pushing is how you transfer commits from your local repository to a remote repo. It's the counterpart to git fetch, but whereas fetching imports commits to local branches, pushing exports commits to remote branches. This has the potential to overwrite changes, so you need to be careful how you use it.</a:t>
            </a:r>
            <a:endParaRPr/>
          </a:p>
        </p:txBody>
      </p:sp>
    </p:spTree>
    <p:extLst>
      <p:ext uri="{BB962C8B-B14F-4D97-AF65-F5344CB8AC3E}">
        <p14:creationId xmlns:p14="http://schemas.microsoft.com/office/powerpoint/2010/main" val="11690873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456192" y="273679"/>
            <a:ext cx="8226151" cy="1144029"/>
          </a:xfrm>
          <a:prstGeom prst="rect">
            <a:avLst/>
          </a:prstGeom>
          <a:noFill/>
          <a:ln>
            <a:noFill/>
          </a:ln>
        </p:spPr>
      </p:sp>
      <p:sp>
        <p:nvSpPr>
          <p:cNvPr id="277" name="CustomShape 2"/>
          <p:cNvSpPr/>
          <p:nvPr/>
        </p:nvSpPr>
        <p:spPr>
          <a:xfrm>
            <a:off x="455865" y="130634"/>
            <a:ext cx="8226151" cy="5450385"/>
          </a:xfrm>
          <a:prstGeom prst="rect">
            <a:avLst/>
          </a:prstGeom>
          <a:noFill/>
          <a:ln>
            <a:noFill/>
          </a:ln>
        </p:spPr>
        <p:txBody>
          <a:bodyPr lIns="0" tIns="21879" rIns="0" bIns="0"/>
          <a:lstStyle/>
          <a:p>
            <a:pPr>
              <a:lnSpc>
                <a:spcPct val="94000"/>
              </a:lnSpc>
              <a:buSzPct val="45000"/>
              <a:buFont typeface="Wingdings" charset="2"/>
              <a:buChar char=""/>
            </a:pPr>
            <a:r>
              <a:rPr lang="en-IN" sz="2900">
                <a:solidFill>
                  <a:srgbClr val="000000"/>
                </a:solidFill>
                <a:latin typeface="Arial"/>
              </a:rPr>
              <a:t>Usage</a:t>
            </a:r>
            <a:endParaRPr/>
          </a:p>
          <a:p>
            <a:pPr>
              <a:lnSpc>
                <a:spcPct val="94000"/>
              </a:lnSpc>
              <a:buSzPct val="45000"/>
              <a:buFont typeface="Wingdings" charset="2"/>
              <a:buChar char=""/>
            </a:pPr>
            <a:r>
              <a:rPr lang="en-IN" sz="2900">
                <a:solidFill>
                  <a:srgbClr val="000000"/>
                </a:solidFill>
                <a:latin typeface="Arial"/>
              </a:rPr>
              <a:t>git push &lt;remote&gt; &lt;branch&gt;</a:t>
            </a:r>
            <a:endParaRPr/>
          </a:p>
          <a:p>
            <a:pPr>
              <a:lnSpc>
                <a:spcPct val="94000"/>
              </a:lnSpc>
              <a:buSzPct val="45000"/>
              <a:buFont typeface="Wingdings" charset="2"/>
              <a:buChar char=""/>
            </a:pPr>
            <a:r>
              <a:rPr lang="en-IN" sz="2900">
                <a:solidFill>
                  <a:srgbClr val="000000"/>
                </a:solidFill>
                <a:latin typeface="Arial"/>
              </a:rPr>
              <a:t>Push the specified branch to &lt;remote&gt;, along with all of the necessary commits and internal objects. This creates a local branch in the destination repository. To prevent you from overwriting commits, Git won’t let you push when it results in a non-fast-forward merge in the destination repository.</a:t>
            </a:r>
            <a:endParaRPr/>
          </a:p>
          <a:p>
            <a:pPr>
              <a:lnSpc>
                <a:spcPct val="94000"/>
              </a:lnSpc>
            </a:pPr>
            <a:endParaRPr/>
          </a:p>
          <a:p>
            <a:pPr>
              <a:lnSpc>
                <a:spcPct val="94000"/>
              </a:lnSpc>
              <a:buSzPct val="45000"/>
              <a:buFont typeface="Wingdings" charset="2"/>
              <a:buChar char=""/>
            </a:pPr>
            <a:r>
              <a:rPr lang="en-IN" sz="2900">
                <a:solidFill>
                  <a:srgbClr val="000000"/>
                </a:solidFill>
                <a:latin typeface="Arial"/>
              </a:rPr>
              <a:t>git push &lt;remote&gt; --force</a:t>
            </a:r>
            <a:endParaRPr/>
          </a:p>
          <a:p>
            <a:pPr>
              <a:lnSpc>
                <a:spcPct val="94000"/>
              </a:lnSpc>
              <a:buSzPct val="45000"/>
              <a:buFont typeface="Wingdings" charset="2"/>
              <a:buChar char=""/>
            </a:pPr>
            <a:r>
              <a:rPr lang="en-IN" sz="2900">
                <a:solidFill>
                  <a:srgbClr val="000000"/>
                </a:solidFill>
                <a:latin typeface="Arial"/>
              </a:rPr>
              <a:t>Same as the above command, but force the push even if it results in a non-fast-forward merge. Do not use the --force flag unless you’re absolutely sure you know what you’re doing.</a:t>
            </a:r>
            <a:endParaRPr/>
          </a:p>
        </p:txBody>
      </p:sp>
    </p:spTree>
    <p:extLst>
      <p:ext uri="{BB962C8B-B14F-4D97-AF65-F5344CB8AC3E}">
        <p14:creationId xmlns:p14="http://schemas.microsoft.com/office/powerpoint/2010/main" val="25219352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456192" y="273679"/>
            <a:ext cx="8226151" cy="1144029"/>
          </a:xfrm>
          <a:prstGeom prst="rect">
            <a:avLst/>
          </a:prstGeom>
          <a:noFill/>
          <a:ln>
            <a:noFill/>
          </a:ln>
        </p:spPr>
      </p:sp>
      <p:sp>
        <p:nvSpPr>
          <p:cNvPr id="279" name="CustomShape 2"/>
          <p:cNvSpPr/>
          <p:nvPr/>
        </p:nvSpPr>
        <p:spPr>
          <a:xfrm>
            <a:off x="456192" y="1604188"/>
            <a:ext cx="8226151" cy="3976831"/>
          </a:xfrm>
          <a:prstGeom prst="rect">
            <a:avLst/>
          </a:prstGeom>
          <a:noFill/>
          <a:ln>
            <a:noFill/>
          </a:ln>
        </p:spPr>
      </p:sp>
      <p:pic>
        <p:nvPicPr>
          <p:cNvPr id="280" name="Picture 279"/>
          <p:cNvPicPr/>
          <p:nvPr/>
        </p:nvPicPr>
        <p:blipFill>
          <a:blip r:embed="rId3"/>
          <a:stretch>
            <a:fillRect/>
          </a:stretch>
        </p:blipFill>
        <p:spPr>
          <a:xfrm>
            <a:off x="2526853" y="456567"/>
            <a:ext cx="4590657" cy="5599634"/>
          </a:xfrm>
          <a:prstGeom prst="rect">
            <a:avLst/>
          </a:prstGeom>
          <a:ln>
            <a:noFill/>
          </a:ln>
        </p:spPr>
      </p:pic>
    </p:spTree>
    <p:extLst>
      <p:ext uri="{BB962C8B-B14F-4D97-AF65-F5344CB8AC3E}">
        <p14:creationId xmlns:p14="http://schemas.microsoft.com/office/powerpoint/2010/main" val="3145765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457172" y="273352"/>
            <a:ext cx="8228110" cy="1144355"/>
          </a:xfrm>
          <a:prstGeom prst="rect">
            <a:avLst/>
          </a:prstGeom>
          <a:noFill/>
          <a:ln>
            <a:noFill/>
          </a:ln>
        </p:spPr>
        <p:txBody>
          <a:bodyPr lIns="0" tIns="0" rIns="0" bIns="0" anchor="ctr"/>
          <a:lstStyle/>
          <a:p>
            <a:pPr algn="ctr">
              <a:lnSpc>
                <a:spcPct val="100000"/>
              </a:lnSpc>
            </a:pPr>
            <a:r>
              <a:rPr lang="en-IN" sz="4000">
                <a:latin typeface="Arial"/>
              </a:rPr>
              <a:t>tags</a:t>
            </a:r>
            <a:endParaRPr/>
          </a:p>
        </p:txBody>
      </p:sp>
      <p:sp>
        <p:nvSpPr>
          <p:cNvPr id="282" name="CustomShape 2"/>
          <p:cNvSpPr/>
          <p:nvPr/>
        </p:nvSpPr>
        <p:spPr>
          <a:xfrm>
            <a:off x="457172" y="1604841"/>
            <a:ext cx="8228110" cy="3976831"/>
          </a:xfrm>
          <a:prstGeom prst="rect">
            <a:avLst/>
          </a:prstGeom>
          <a:noFill/>
          <a:ln>
            <a:noFill/>
          </a:ln>
        </p:spPr>
        <p:txBody>
          <a:bodyPr lIns="0" tIns="0" rIns="0" bIns="0" anchor="ctr"/>
          <a:lstStyle/>
          <a:p>
            <a:pPr algn="ctr">
              <a:lnSpc>
                <a:spcPct val="100000"/>
              </a:lnSpc>
            </a:pPr>
            <a:r>
              <a:rPr lang="en-IN" sz="2900">
                <a:latin typeface="Arial"/>
              </a:rPr>
              <a:t>Git has the option to tag a commit in the repository history so that you find it easier at a later point in time. Most commonly, this is used to tag a certain version which has been released.</a:t>
            </a:r>
            <a:endParaRPr/>
          </a:p>
        </p:txBody>
      </p:sp>
    </p:spTree>
    <p:extLst>
      <p:ext uri="{BB962C8B-B14F-4D97-AF65-F5344CB8AC3E}">
        <p14:creationId xmlns:p14="http://schemas.microsoft.com/office/powerpoint/2010/main" val="23901210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457172" y="273352"/>
            <a:ext cx="8228110" cy="1144355"/>
          </a:xfrm>
          <a:prstGeom prst="rect">
            <a:avLst/>
          </a:prstGeom>
          <a:noFill/>
          <a:ln>
            <a:noFill/>
          </a:ln>
        </p:spPr>
      </p:sp>
      <p:sp>
        <p:nvSpPr>
          <p:cNvPr id="284" name="CustomShape 2"/>
          <p:cNvSpPr/>
          <p:nvPr/>
        </p:nvSpPr>
        <p:spPr>
          <a:xfrm>
            <a:off x="391861" y="1828879"/>
            <a:ext cx="8228110" cy="3976831"/>
          </a:xfrm>
          <a:prstGeom prst="rect">
            <a:avLst/>
          </a:prstGeom>
          <a:noFill/>
          <a:ln>
            <a:noFill/>
          </a:ln>
        </p:spPr>
        <p:txBody>
          <a:bodyPr lIns="0" tIns="0" rIns="0" bIns="0"/>
          <a:lstStyle/>
          <a:p>
            <a:pPr>
              <a:lnSpc>
                <a:spcPct val="100000"/>
              </a:lnSpc>
              <a:buSzPct val="45000"/>
              <a:buFont typeface="StarSymbol"/>
              <a:buChar char="l"/>
            </a:pPr>
            <a:r>
              <a:rPr lang="en-IN" sz="2900">
                <a:latin typeface="Arial"/>
              </a:rPr>
              <a:t>Git supports two different types of tags, lightweight and annotated tags.</a:t>
            </a:r>
            <a:endParaRPr/>
          </a:p>
          <a:p>
            <a:pPr>
              <a:lnSpc>
                <a:spcPct val="100000"/>
              </a:lnSpc>
            </a:pPr>
            <a:endParaRPr/>
          </a:p>
          <a:p>
            <a:pPr>
              <a:lnSpc>
                <a:spcPct val="100000"/>
              </a:lnSpc>
              <a:buSzPct val="45000"/>
              <a:buFont typeface="StarSymbol"/>
              <a:buChar char="l"/>
            </a:pPr>
            <a:r>
              <a:rPr lang="en-IN" sz="2900">
                <a:latin typeface="Arial"/>
              </a:rPr>
              <a:t>A </a:t>
            </a:r>
            <a:r>
              <a:rPr lang="en-IN" sz="2900" b="1">
                <a:latin typeface="Arial"/>
              </a:rPr>
              <a:t>lightweight tag</a:t>
            </a:r>
            <a:r>
              <a:rPr lang="en-IN" sz="2900">
                <a:latin typeface="Arial"/>
              </a:rPr>
              <a:t> is a pointer to a commit, without any additional information about the tag. </a:t>
            </a:r>
            <a:endParaRPr/>
          </a:p>
          <a:p>
            <a:pPr>
              <a:lnSpc>
                <a:spcPct val="100000"/>
              </a:lnSpc>
              <a:buSzPct val="45000"/>
              <a:buFont typeface="StarSymbol"/>
              <a:buChar char="l"/>
            </a:pPr>
            <a:r>
              <a:rPr lang="en-IN" sz="2900">
                <a:latin typeface="Arial"/>
              </a:rPr>
              <a:t>An </a:t>
            </a:r>
            <a:r>
              <a:rPr lang="en-IN" sz="2900" b="1">
                <a:latin typeface="Arial"/>
              </a:rPr>
              <a:t>annotated tag</a:t>
            </a:r>
            <a:r>
              <a:rPr lang="en-IN" sz="2900">
                <a:latin typeface="Arial"/>
              </a:rPr>
              <a:t> contains additional information about the tag, e.g., the name and email of the person who created the tag, a tagging message and the date of the tagging. Annotated tags can also be signed and verified with GNU Privacy Guard (GPG).</a:t>
            </a:r>
            <a:endParaRPr/>
          </a:p>
          <a:p>
            <a:pPr>
              <a:lnSpc>
                <a:spcPct val="100000"/>
              </a:lnSpc>
            </a:pPr>
            <a:endParaRPr/>
          </a:p>
        </p:txBody>
      </p:sp>
    </p:spTree>
    <p:extLst>
      <p:ext uri="{BB962C8B-B14F-4D97-AF65-F5344CB8AC3E}">
        <p14:creationId xmlns:p14="http://schemas.microsoft.com/office/powerpoint/2010/main" val="15866550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457172" y="273352"/>
            <a:ext cx="8228110" cy="1144355"/>
          </a:xfrm>
          <a:prstGeom prst="rect">
            <a:avLst/>
          </a:prstGeom>
          <a:noFill/>
          <a:ln>
            <a:noFill/>
          </a:ln>
        </p:spPr>
        <p:txBody>
          <a:bodyPr lIns="0" tIns="0" rIns="0" bIns="0" anchor="ctr"/>
          <a:lstStyle/>
          <a:p>
            <a:pPr algn="ctr">
              <a:lnSpc>
                <a:spcPct val="100000"/>
              </a:lnSpc>
            </a:pPr>
            <a:r>
              <a:rPr lang="en-IN" sz="4000">
                <a:latin typeface="Arial"/>
              </a:rPr>
              <a:t>Using tags</a:t>
            </a:r>
            <a:endParaRPr/>
          </a:p>
        </p:txBody>
      </p:sp>
      <p:sp>
        <p:nvSpPr>
          <p:cNvPr id="286" name="CustomShape 2"/>
          <p:cNvSpPr/>
          <p:nvPr/>
        </p:nvSpPr>
        <p:spPr>
          <a:xfrm>
            <a:off x="457172" y="1604841"/>
            <a:ext cx="8228110" cy="3976831"/>
          </a:xfrm>
          <a:prstGeom prst="rect">
            <a:avLst/>
          </a:prstGeom>
          <a:noFill/>
          <a:ln>
            <a:noFill/>
          </a:ln>
        </p:spPr>
        <p:txBody>
          <a:bodyPr lIns="0" tIns="0" rIns="0" bIns="0"/>
          <a:lstStyle/>
          <a:p>
            <a:pPr>
              <a:lnSpc>
                <a:spcPct val="100000"/>
              </a:lnSpc>
              <a:buSzPct val="45000"/>
              <a:buFont typeface="StarSymbol"/>
              <a:buChar char="l"/>
            </a:pPr>
            <a:r>
              <a:rPr lang="en-IN" sz="2900">
                <a:latin typeface="Arial"/>
              </a:rPr>
              <a:t>You can list the available tags via the following command:</a:t>
            </a:r>
            <a:endParaRPr/>
          </a:p>
          <a:p>
            <a:pPr algn="ctr">
              <a:lnSpc>
                <a:spcPct val="100000"/>
              </a:lnSpc>
              <a:buSzPct val="45000"/>
              <a:buFont typeface="StarSymbol"/>
              <a:buChar char="l"/>
            </a:pPr>
            <a:r>
              <a:rPr lang="en-IN" sz="2900">
                <a:latin typeface="Arial"/>
              </a:rPr>
              <a:t>git tag </a:t>
            </a:r>
            <a:endParaRPr/>
          </a:p>
          <a:p>
            <a:pPr>
              <a:lnSpc>
                <a:spcPct val="100000"/>
              </a:lnSpc>
              <a:buSzPct val="45000"/>
              <a:buFont typeface="StarSymbol"/>
              <a:buChar char="l"/>
            </a:pPr>
            <a:r>
              <a:rPr lang="en-IN" sz="2900">
                <a:latin typeface="Arial"/>
              </a:rPr>
              <a:t>You can use the -l parameter in the git tag command to search for a pattern in the tag.</a:t>
            </a:r>
            <a:endParaRPr/>
          </a:p>
          <a:p>
            <a:pPr algn="ctr">
              <a:lnSpc>
                <a:spcPct val="100000"/>
              </a:lnSpc>
              <a:buSzPct val="45000"/>
              <a:buFont typeface="StarSymbol"/>
              <a:buChar char="l"/>
            </a:pPr>
            <a:r>
              <a:rPr lang="en-IN" sz="2900">
                <a:latin typeface="Arial"/>
              </a:rPr>
              <a:t>git tag -l &lt;pattern&gt; </a:t>
            </a:r>
            <a:endParaRPr/>
          </a:p>
          <a:p>
            <a:pPr>
              <a:lnSpc>
                <a:spcPct val="100000"/>
              </a:lnSpc>
              <a:buSzPct val="45000"/>
              <a:buFont typeface="StarSymbol"/>
              <a:buChar char="l"/>
            </a:pPr>
            <a:r>
              <a:rPr lang="en-IN" sz="2900">
                <a:latin typeface="Arial"/>
              </a:rPr>
              <a:t>To create a lightweight tag don't use the -m, -a or -s option.The following command tags the current active HEAD.</a:t>
            </a:r>
            <a:endParaRPr/>
          </a:p>
          <a:p>
            <a:pPr algn="ctr">
              <a:lnSpc>
                <a:spcPct val="100000"/>
              </a:lnSpc>
              <a:buSzPct val="45000"/>
              <a:buFont typeface="StarSymbol"/>
              <a:buChar char="l"/>
            </a:pPr>
            <a:r>
              <a:rPr lang="en-IN" sz="2900">
                <a:latin typeface="Arial"/>
              </a:rPr>
              <a:t>git tag 1.3.37</a:t>
            </a:r>
            <a:endParaRPr/>
          </a:p>
          <a:p>
            <a:pPr>
              <a:lnSpc>
                <a:spcPct val="100000"/>
              </a:lnSpc>
            </a:pPr>
            <a:endParaRPr/>
          </a:p>
          <a:p>
            <a:pPr>
              <a:lnSpc>
                <a:spcPct val="100000"/>
              </a:lnSpc>
            </a:pPr>
            <a:endParaRPr/>
          </a:p>
        </p:txBody>
      </p:sp>
    </p:spTree>
    <p:extLst>
      <p:ext uri="{BB962C8B-B14F-4D97-AF65-F5344CB8AC3E}">
        <p14:creationId xmlns:p14="http://schemas.microsoft.com/office/powerpoint/2010/main" val="12572421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457172" y="326585"/>
            <a:ext cx="8228110" cy="5255087"/>
          </a:xfrm>
          <a:prstGeom prst="rect">
            <a:avLst/>
          </a:prstGeom>
          <a:noFill/>
          <a:ln>
            <a:noFill/>
          </a:ln>
        </p:spPr>
        <p:txBody>
          <a:bodyPr lIns="0" tIns="0" rIns="0" bIns="0"/>
          <a:lstStyle/>
          <a:p>
            <a:pPr>
              <a:lnSpc>
                <a:spcPct val="100000"/>
              </a:lnSpc>
              <a:buSzPct val="45000"/>
              <a:buFont typeface="StarSymbol"/>
              <a:buChar char="l"/>
            </a:pPr>
            <a:r>
              <a:rPr lang="en-IN" sz="2900">
                <a:latin typeface="Arial"/>
              </a:rPr>
              <a:t>You can create a new annotated tag via the git tag -a command. An annotated tag can also be created using the -m parameter, which is used to specify the description of the tag. The following command tags the current active HEAD.</a:t>
            </a:r>
            <a:endParaRPr/>
          </a:p>
          <a:p>
            <a:pPr>
              <a:lnSpc>
                <a:spcPct val="100000"/>
              </a:lnSpc>
            </a:pPr>
            <a:endParaRPr/>
          </a:p>
          <a:p>
            <a:pPr algn="ctr">
              <a:lnSpc>
                <a:spcPct val="100000"/>
              </a:lnSpc>
              <a:buSzPct val="45000"/>
              <a:buFont typeface="StarSymbol"/>
              <a:buChar char="l"/>
            </a:pPr>
            <a:r>
              <a:rPr lang="en-IN" sz="2900">
                <a:latin typeface="Arial"/>
              </a:rPr>
              <a:t># create tag</a:t>
            </a:r>
            <a:endParaRPr/>
          </a:p>
          <a:p>
            <a:pPr algn="ctr">
              <a:lnSpc>
                <a:spcPct val="100000"/>
              </a:lnSpc>
              <a:buSzPct val="45000"/>
              <a:buFont typeface="StarSymbol"/>
              <a:buChar char="l"/>
            </a:pPr>
            <a:r>
              <a:rPr lang="en-IN" sz="2900">
                <a:latin typeface="Arial"/>
              </a:rPr>
              <a:t>git tag 1.3.37 -m 'Ballmer peak'</a:t>
            </a:r>
            <a:endParaRPr/>
          </a:p>
          <a:p>
            <a:pPr algn="ctr">
              <a:lnSpc>
                <a:spcPct val="100000"/>
              </a:lnSpc>
            </a:pPr>
            <a:endParaRPr/>
          </a:p>
          <a:p>
            <a:pPr algn="ctr">
              <a:lnSpc>
                <a:spcPct val="100000"/>
              </a:lnSpc>
              <a:buSzPct val="45000"/>
              <a:buFont typeface="StarSymbol"/>
              <a:buChar char="l"/>
            </a:pPr>
            <a:r>
              <a:rPr lang="en-IN" sz="2900">
                <a:latin typeface="Arial"/>
              </a:rPr>
              <a:t># show the tag</a:t>
            </a:r>
            <a:endParaRPr/>
          </a:p>
          <a:p>
            <a:pPr algn="ctr">
              <a:lnSpc>
                <a:spcPct val="100000"/>
              </a:lnSpc>
              <a:buSzPct val="45000"/>
              <a:buFont typeface="StarSymbol"/>
              <a:buChar char="l"/>
            </a:pPr>
            <a:r>
              <a:rPr lang="en-IN" sz="2900">
                <a:latin typeface="Arial"/>
              </a:rPr>
              <a:t>git show 1.3.37</a:t>
            </a:r>
            <a:endParaRPr/>
          </a:p>
        </p:txBody>
      </p:sp>
    </p:spTree>
    <p:extLst>
      <p:ext uri="{BB962C8B-B14F-4D97-AF65-F5344CB8AC3E}">
        <p14:creationId xmlns:p14="http://schemas.microsoft.com/office/powerpoint/2010/main" val="22696201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CustomShape 1"/>
          <p:cNvSpPr/>
          <p:nvPr/>
        </p:nvSpPr>
        <p:spPr>
          <a:xfrm>
            <a:off x="457172" y="273352"/>
            <a:ext cx="8228110" cy="1144355"/>
          </a:xfrm>
          <a:prstGeom prst="rect">
            <a:avLst/>
          </a:prstGeom>
          <a:noFill/>
          <a:ln>
            <a:noFill/>
          </a:ln>
        </p:spPr>
      </p:sp>
      <p:sp>
        <p:nvSpPr>
          <p:cNvPr id="289" name="CustomShape 2"/>
          <p:cNvSpPr/>
          <p:nvPr/>
        </p:nvSpPr>
        <p:spPr>
          <a:xfrm>
            <a:off x="457172" y="1604841"/>
            <a:ext cx="8228110" cy="3976831"/>
          </a:xfrm>
          <a:prstGeom prst="rect">
            <a:avLst/>
          </a:prstGeom>
          <a:noFill/>
          <a:ln>
            <a:noFill/>
          </a:ln>
        </p:spPr>
        <p:txBody>
          <a:bodyPr lIns="0" tIns="0" rIns="0" bIns="0"/>
          <a:lstStyle/>
          <a:p>
            <a:pPr>
              <a:lnSpc>
                <a:spcPct val="100000"/>
              </a:lnSpc>
              <a:buSzPct val="45000"/>
              <a:buFont typeface="StarSymbol"/>
              <a:buChar char="l"/>
            </a:pPr>
            <a:r>
              <a:rPr lang="en-IN" sz="2900">
                <a:latin typeface="Arial"/>
              </a:rPr>
              <a:t>You can also create tags for a certain commit id.</a:t>
            </a:r>
            <a:endParaRPr/>
          </a:p>
          <a:p>
            <a:pPr>
              <a:lnSpc>
                <a:spcPct val="100000"/>
              </a:lnSpc>
            </a:pPr>
            <a:endParaRPr/>
          </a:p>
          <a:p>
            <a:pPr algn="ctr">
              <a:lnSpc>
                <a:spcPct val="100000"/>
              </a:lnSpc>
              <a:buSzPct val="45000"/>
              <a:buFont typeface="StarSymbol"/>
              <a:buChar char="l"/>
            </a:pPr>
            <a:r>
              <a:rPr lang="en-IN" sz="2900">
                <a:latin typeface="Arial"/>
              </a:rPr>
              <a:t>git tag 1.5.1 -m 'version 1.5' [commit id] </a:t>
            </a:r>
            <a:endParaRPr/>
          </a:p>
          <a:p>
            <a:pPr>
              <a:lnSpc>
                <a:spcPct val="100000"/>
              </a:lnSpc>
            </a:pPr>
            <a:endParaRPr/>
          </a:p>
        </p:txBody>
      </p:sp>
    </p:spTree>
    <p:extLst>
      <p:ext uri="{BB962C8B-B14F-4D97-AF65-F5344CB8AC3E}">
        <p14:creationId xmlns:p14="http://schemas.microsoft.com/office/powerpoint/2010/main" val="40731012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28651" y="365125"/>
            <a:ext cx="7886699" cy="1325700"/>
          </a:xfrm>
          <a:prstGeom prst="rect">
            <a:avLst/>
          </a:prstGeom>
        </p:spPr>
        <p:txBody>
          <a:bodyPr lIns="91425" tIns="91425" rIns="91425" bIns="91425" anchor="ctr" anchorCtr="0">
            <a:noAutofit/>
          </a:bodyPr>
          <a:lstStyle/>
          <a:p>
            <a:pPr algn="ctr">
              <a:spcBef>
                <a:spcPts val="0"/>
              </a:spcBef>
              <a:buNone/>
            </a:pPr>
            <a:r>
              <a:rPr lang="en-US" sz="4000">
                <a:solidFill>
                  <a:srgbClr val="993300"/>
                </a:solidFill>
              </a:rPr>
              <a:t>Why Git?</a:t>
            </a:r>
          </a:p>
        </p:txBody>
      </p:sp>
      <p:sp>
        <p:nvSpPr>
          <p:cNvPr id="126" name="Shape 126"/>
          <p:cNvSpPr txBox="1">
            <a:spLocks noGrp="1"/>
          </p:cNvSpPr>
          <p:nvPr>
            <p:ph type="body" idx="1"/>
          </p:nvPr>
        </p:nvSpPr>
        <p:spPr>
          <a:xfrm>
            <a:off x="3042638" y="1825625"/>
            <a:ext cx="5472675" cy="4351199"/>
          </a:xfrm>
          <a:prstGeom prst="rect">
            <a:avLst/>
          </a:prstGeom>
        </p:spPr>
        <p:txBody>
          <a:bodyPr lIns="91425" tIns="91425" rIns="91425" bIns="91425" anchor="t" anchorCtr="0">
            <a:noAutofit/>
          </a:bodyPr>
          <a:lstStyle/>
          <a:p>
            <a:pPr marL="457200" lvl="0" indent="-406400" rtl="0">
              <a:lnSpc>
                <a:spcPct val="115000"/>
              </a:lnSpc>
              <a:spcBef>
                <a:spcPts val="700"/>
              </a:spcBef>
              <a:buClr>
                <a:schemeClr val="dk1"/>
              </a:buClr>
              <a:buSzPct val="100000"/>
              <a:buFont typeface="Arial"/>
              <a:buChar char="●"/>
            </a:pPr>
            <a:r>
              <a:rPr lang="en-US" sz="2800">
                <a:solidFill>
                  <a:schemeClr val="dk1"/>
                </a:solidFill>
              </a:rPr>
              <a:t>Git has many advantages over earlier systems such as CVS and Subversion</a:t>
            </a:r>
          </a:p>
          <a:p>
            <a:pPr marL="914400" lvl="1" indent="-317500" rtl="0">
              <a:lnSpc>
                <a:spcPct val="115000"/>
              </a:lnSpc>
              <a:spcBef>
                <a:spcPts val="600"/>
              </a:spcBef>
              <a:buClr>
                <a:schemeClr val="dk1"/>
              </a:buClr>
              <a:buSzPct val="58333"/>
              <a:buFont typeface="Arial"/>
              <a:buChar char="○"/>
            </a:pPr>
            <a:r>
              <a:rPr lang="en-US" sz="2400">
                <a:solidFill>
                  <a:schemeClr val="dk1"/>
                </a:solidFill>
              </a:rPr>
              <a:t>More efficient</a:t>
            </a:r>
          </a:p>
          <a:p>
            <a:pPr marL="914400" lvl="1" indent="-317500" rtl="0">
              <a:lnSpc>
                <a:spcPct val="115000"/>
              </a:lnSpc>
              <a:spcBef>
                <a:spcPts val="600"/>
              </a:spcBef>
              <a:buClr>
                <a:schemeClr val="dk1"/>
              </a:buClr>
              <a:buSzPct val="58333"/>
              <a:buFont typeface="Arial"/>
              <a:buChar char="○"/>
            </a:pPr>
            <a:r>
              <a:rPr lang="en-US" sz="2400">
                <a:solidFill>
                  <a:schemeClr val="dk1"/>
                </a:solidFill>
              </a:rPr>
              <a:t>Better workflow, etc.</a:t>
            </a:r>
          </a:p>
          <a:p>
            <a:pPr marL="457200" lvl="0" indent="-381000" rtl="0">
              <a:lnSpc>
                <a:spcPct val="115000"/>
              </a:lnSpc>
              <a:spcBef>
                <a:spcPts val="600"/>
              </a:spcBef>
              <a:buClr>
                <a:schemeClr val="dk1"/>
              </a:buClr>
              <a:buSzPct val="100000"/>
              <a:buFont typeface="Arial"/>
              <a:buChar char="●"/>
            </a:pPr>
            <a:r>
              <a:rPr lang="en-US" sz="2400">
                <a:solidFill>
                  <a:schemeClr val="dk1"/>
                </a:solidFill>
              </a:rPr>
              <a:t>Of course, there are always those who disagree, but git is great. Atleast, Jonathan Goldsmith is on our side.</a:t>
            </a:r>
          </a:p>
        </p:txBody>
      </p:sp>
      <p:pic>
        <p:nvPicPr>
          <p:cNvPr id="127" name="Shape 127"/>
          <p:cNvPicPr preferRelativeResize="0"/>
          <p:nvPr/>
        </p:nvPicPr>
        <p:blipFill>
          <a:blip r:embed="rId3">
            <a:alphaModFix/>
          </a:blip>
          <a:stretch>
            <a:fillRect/>
          </a:stretch>
        </p:blipFill>
        <p:spPr>
          <a:xfrm>
            <a:off x="176400" y="1690825"/>
            <a:ext cx="2700656" cy="4513649"/>
          </a:xfrm>
          <a:prstGeom prst="rect">
            <a:avLst/>
          </a:prstGeom>
          <a:noFill/>
          <a:ln>
            <a:noFill/>
          </a:ln>
        </p:spPr>
      </p:pic>
    </p:spTree>
    <p:extLst>
      <p:ext uri="{BB962C8B-B14F-4D97-AF65-F5344CB8AC3E}">
        <p14:creationId xmlns:p14="http://schemas.microsoft.com/office/powerpoint/2010/main" val="316260874"/>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3540</Words>
  <Application>Microsoft Office PowerPoint</Application>
  <PresentationFormat>On-screen Show (4:3)</PresentationFormat>
  <Paragraphs>298</Paragraphs>
  <Slides>87</Slides>
  <Notes>48</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Office Theme</vt:lpstr>
      <vt:lpstr>Thank You for turning up. We would like to have your feedback so that we can make the future sessions better. http://goo.gl/tfpO28</vt:lpstr>
      <vt:lpstr>PowerPoint Presentation</vt:lpstr>
      <vt:lpstr>PowerPoint Presentation</vt:lpstr>
      <vt:lpstr>PowerPoint Presentation</vt:lpstr>
      <vt:lpstr>PowerPoint Presentation</vt:lpstr>
      <vt:lpstr>Popular Projects, which took shape under Git</vt:lpstr>
      <vt:lpstr>Version control systems</vt:lpstr>
      <vt:lpstr>Why version control?</vt:lpstr>
      <vt:lpstr>Why Git?</vt:lpstr>
      <vt:lpstr>PowerPoint Presentation</vt:lpstr>
      <vt:lpstr>PowerPoint Presentation</vt:lpstr>
      <vt:lpstr>PowerPoint Presentation</vt:lpstr>
      <vt:lpstr>Git terminology</vt:lpstr>
      <vt:lpstr>Git terminology</vt:lpstr>
      <vt:lpstr>Git object model - Types</vt:lpstr>
      <vt:lpstr>Basic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Towards Collaboration over the internet</vt:lpstr>
      <vt:lpstr>PowerPoint Presentation</vt:lpstr>
      <vt:lpstr>PowerPoint Presentation</vt:lpstr>
      <vt:lpstr>PowerPoint Presentation</vt:lpstr>
      <vt:lpstr>PowerPoint Presentation</vt:lpstr>
      <vt:lpstr>Step One: Sign Up for GitHub</vt:lpstr>
      <vt:lpstr>Step Two: Create Your First Repository</vt:lpstr>
      <vt:lpstr>Step Three: Make Your First Commit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Yashwant Keswani</dc:creator>
  <cp:lastModifiedBy>Yashwant Keswani</cp:lastModifiedBy>
  <cp:revision>4</cp:revision>
  <dcterms:created xsi:type="dcterms:W3CDTF">2015-02-22T04:13:20Z</dcterms:created>
  <dcterms:modified xsi:type="dcterms:W3CDTF">2015-02-22T04:26:03Z</dcterms:modified>
</cp:coreProperties>
</file>